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3"/>
    <p:sldMasterId id="2147483739" r:id="rId4"/>
  </p:sldMasterIdLst>
  <p:notesMasterIdLst>
    <p:notesMasterId r:id="rId43"/>
  </p:notesMasterIdLst>
  <p:sldIdLst>
    <p:sldId id="257" r:id="rId5"/>
    <p:sldId id="792" r:id="rId6"/>
    <p:sldId id="310" r:id="rId7"/>
    <p:sldId id="297" r:id="rId8"/>
    <p:sldId id="265" r:id="rId9"/>
    <p:sldId id="791" r:id="rId10"/>
    <p:sldId id="312" r:id="rId11"/>
    <p:sldId id="780" r:id="rId12"/>
    <p:sldId id="781" r:id="rId13"/>
    <p:sldId id="783" r:id="rId14"/>
    <p:sldId id="770" r:id="rId15"/>
    <p:sldId id="785" r:id="rId16"/>
    <p:sldId id="786" r:id="rId17"/>
    <p:sldId id="787" r:id="rId18"/>
    <p:sldId id="788" r:id="rId19"/>
    <p:sldId id="789" r:id="rId20"/>
    <p:sldId id="790" r:id="rId21"/>
    <p:sldId id="305" r:id="rId22"/>
    <p:sldId id="263" r:id="rId23"/>
    <p:sldId id="307" r:id="rId24"/>
    <p:sldId id="309" r:id="rId25"/>
    <p:sldId id="266" r:id="rId26"/>
    <p:sldId id="328" r:id="rId27"/>
    <p:sldId id="320" r:id="rId28"/>
    <p:sldId id="327" r:id="rId29"/>
    <p:sldId id="315" r:id="rId30"/>
    <p:sldId id="299" r:id="rId31"/>
    <p:sldId id="300" r:id="rId32"/>
    <p:sldId id="759" r:id="rId33"/>
    <p:sldId id="326" r:id="rId34"/>
    <p:sldId id="763" r:id="rId35"/>
    <p:sldId id="765" r:id="rId36"/>
    <p:sldId id="771" r:id="rId37"/>
    <p:sldId id="773" r:id="rId38"/>
    <p:sldId id="762" r:id="rId39"/>
    <p:sldId id="766" r:id="rId40"/>
    <p:sldId id="767" r:id="rId41"/>
    <p:sldId id="768" r:id="rId42"/>
  </p:sldIdLst>
  <p:sldSz cx="12192000" cy="6858000"/>
  <p:notesSz cx="6888163" cy="100203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EFD8E54-3F8B-4F01-B2C2-16D635C4789C}">
          <p14:sldIdLst>
            <p14:sldId id="257"/>
          </p14:sldIdLst>
        </p14:section>
        <p14:section name="CAM Tools" id="{AB01FDF8-7EAD-4EF9-89E5-F4ED6C11383F}">
          <p14:sldIdLst>
            <p14:sldId id="792"/>
            <p14:sldId id="310"/>
            <p14:sldId id="297"/>
            <p14:sldId id="265"/>
            <p14:sldId id="791"/>
            <p14:sldId id="312"/>
            <p14:sldId id="780"/>
            <p14:sldId id="781"/>
            <p14:sldId id="783"/>
            <p14:sldId id="770"/>
            <p14:sldId id="785"/>
            <p14:sldId id="786"/>
            <p14:sldId id="787"/>
            <p14:sldId id="788"/>
            <p14:sldId id="789"/>
            <p14:sldId id="790"/>
            <p14:sldId id="305"/>
            <p14:sldId id="263"/>
            <p14:sldId id="307"/>
            <p14:sldId id="309"/>
            <p14:sldId id="266"/>
            <p14:sldId id="328"/>
            <p14:sldId id="320"/>
            <p14:sldId id="327"/>
            <p14:sldId id="315"/>
            <p14:sldId id="299"/>
          </p14:sldIdLst>
        </p14:section>
        <p14:section name="complexities TA" id="{3EB58E59-9D9A-42A9-BE73-F9DD7AAA21D9}">
          <p14:sldIdLst/>
        </p14:section>
        <p14:section name="Empirical Ethics" id="{0F83D006-ED98-48C9-AC42-35E738A6830B}">
          <p14:sldIdLst/>
        </p14:section>
        <p14:section name="Weitere Folien" id="{419CB3A0-9644-42DF-AA58-22D625BD1AF1}">
          <p14:sldIdLst>
            <p14:sldId id="300"/>
            <p14:sldId id="759"/>
            <p14:sldId id="326"/>
            <p14:sldId id="763"/>
            <p14:sldId id="765"/>
            <p14:sldId id="771"/>
            <p14:sldId id="773"/>
            <p14:sldId id="762"/>
            <p14:sldId id="766"/>
            <p14:sldId id="767"/>
            <p14:sldId id="7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us Fenn" initials="JF" lastIdx="39" clrIdx="0">
    <p:extLst>
      <p:ext uri="{19B8F6BF-5375-455C-9EA6-DF929625EA0E}">
        <p15:presenceInfo xmlns:p15="http://schemas.microsoft.com/office/powerpoint/2012/main" userId="4969b09ad1230f28" providerId="Windows Live"/>
      </p:ext>
    </p:extLst>
  </p:cmAuthor>
  <p:cmAuthor id="2" name="Louisa Estadieu" initials="" lastIdx="2" clrIdx="1"/>
  <p:cmAuthor id="3" name="Julius Fenn" initials="" lastIdx="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82807" autoAdjust="0"/>
  </p:normalViewPr>
  <p:slideViewPr>
    <p:cSldViewPr snapToGrid="0" showGuides="1">
      <p:cViewPr varScale="1">
        <p:scale>
          <a:sx n="91" d="100"/>
          <a:sy n="91" d="100"/>
        </p:scale>
        <p:origin x="1164" y="84"/>
      </p:cViewPr>
      <p:guideLst/>
    </p:cSldViewPr>
  </p:slideViewPr>
  <p:notesTextViewPr>
    <p:cViewPr>
      <p:scale>
        <a:sx n="3" d="2"/>
        <a:sy n="3" d="2"/>
      </p:scale>
      <p:origin x="0" y="0"/>
    </p:cViewPr>
  </p:notesTextViewPr>
  <p:sorterViewPr>
    <p:cViewPr>
      <p:scale>
        <a:sx n="100" d="100"/>
        <a:sy n="100" d="100"/>
      </p:scale>
      <p:origin x="0" y="-1395"/>
    </p:cViewPr>
  </p:sorterViewPr>
  <p:notesViewPr>
    <p:cSldViewPr snapToGrid="0" showGuides="1">
      <p:cViewPr varScale="1">
        <p:scale>
          <a:sx n="71" d="100"/>
          <a:sy n="71" d="100"/>
        </p:scale>
        <p:origin x="2964" y="2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20T14:02:25.308" idx="25">
    <p:pos x="6841" y="506"/>
    <p:text>auseinanderziehen - Vorteil a, b, Trennung</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de-DE"/>
          </a:p>
        </p:txBody>
      </p:sp>
      <p:sp>
        <p:nvSpPr>
          <p:cNvPr id="3" name="Datumsplatzhalter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8B6E39EA-C797-4066-AF6C-531B6DC49CC5}" type="datetimeFigureOut">
              <a:rPr lang="de-DE" smtClean="0"/>
              <a:t>13.05.2024</a:t>
            </a:fld>
            <a:endParaRPr lang="de-DE"/>
          </a:p>
        </p:txBody>
      </p:sp>
      <p:sp>
        <p:nvSpPr>
          <p:cNvPr id="4" name="Folienbildplatzhalt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de-DE"/>
          </a:p>
        </p:txBody>
      </p:sp>
      <p:sp>
        <p:nvSpPr>
          <p:cNvPr id="5" name="Notizenplatzhalter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de-DE"/>
          </a:p>
        </p:txBody>
      </p:sp>
      <p:sp>
        <p:nvSpPr>
          <p:cNvPr id="7" name="Foliennummernplatzhalter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E468135D-654E-4844-B1C6-048AD5F43AA1}" type="slidenum">
              <a:rPr lang="de-DE" smtClean="0"/>
              <a:t>‹Nr.›</a:t>
            </a:fld>
            <a:endParaRPr lang="de-DE"/>
          </a:p>
        </p:txBody>
      </p:sp>
    </p:spTree>
    <p:extLst>
      <p:ext uri="{BB962C8B-B14F-4D97-AF65-F5344CB8AC3E}">
        <p14:creationId xmlns:p14="http://schemas.microsoft.com/office/powerpoint/2010/main" val="111173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3156" userDrawn="1">
          <p15:clr>
            <a:srgbClr val="F26B43"/>
          </p15:clr>
        </p15:guide>
        <p15:guide id="2" pos="217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a:t>
            </a:fld>
            <a:endParaRPr lang="de-DE"/>
          </a:p>
        </p:txBody>
      </p:sp>
    </p:spTree>
    <p:extLst>
      <p:ext uri="{BB962C8B-B14F-4D97-AF65-F5344CB8AC3E}">
        <p14:creationId xmlns:p14="http://schemas.microsoft.com/office/powerpoint/2010/main" val="391797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16</a:t>
            </a:fld>
            <a:endParaRPr lang="de-DE"/>
          </a:p>
        </p:txBody>
      </p:sp>
    </p:spTree>
    <p:extLst>
      <p:ext uri="{BB962C8B-B14F-4D97-AF65-F5344CB8AC3E}">
        <p14:creationId xmlns:p14="http://schemas.microsoft.com/office/powerpoint/2010/main" val="2291661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17</a:t>
            </a:fld>
            <a:endParaRPr lang="de-DE"/>
          </a:p>
        </p:txBody>
      </p:sp>
    </p:spTree>
    <p:extLst>
      <p:ext uri="{BB962C8B-B14F-4D97-AF65-F5344CB8AC3E}">
        <p14:creationId xmlns:p14="http://schemas.microsoft.com/office/powerpoint/2010/main" val="2827179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18</a:t>
            </a:fld>
            <a:endParaRPr lang="de-DE"/>
          </a:p>
        </p:txBody>
      </p:sp>
    </p:spTree>
    <p:extLst>
      <p:ext uri="{BB962C8B-B14F-4D97-AF65-F5344CB8AC3E}">
        <p14:creationId xmlns:p14="http://schemas.microsoft.com/office/powerpoint/2010/main" val="277788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19</a:t>
            </a:fld>
            <a:endParaRPr lang="de-DE"/>
          </a:p>
        </p:txBody>
      </p:sp>
    </p:spTree>
    <p:extLst>
      <p:ext uri="{BB962C8B-B14F-4D97-AF65-F5344CB8AC3E}">
        <p14:creationId xmlns:p14="http://schemas.microsoft.com/office/powerpoint/2010/main" val="2080633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20</a:t>
            </a:fld>
            <a:endParaRPr lang="de-DE"/>
          </a:p>
        </p:txBody>
      </p:sp>
    </p:spTree>
    <p:extLst>
      <p:ext uri="{BB962C8B-B14F-4D97-AF65-F5344CB8AC3E}">
        <p14:creationId xmlns:p14="http://schemas.microsoft.com/office/powerpoint/2010/main" val="34296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Protocol – transparency central quality indicators of qualitative research</a:t>
            </a:r>
          </a:p>
        </p:txBody>
      </p:sp>
      <p:sp>
        <p:nvSpPr>
          <p:cNvPr id="4" name="Foliennummernplatzhalter 3"/>
          <p:cNvSpPr>
            <a:spLocks noGrp="1"/>
          </p:cNvSpPr>
          <p:nvPr>
            <p:ph type="sldNum" sz="quarter" idx="5"/>
          </p:nvPr>
        </p:nvSpPr>
        <p:spPr/>
        <p:txBody>
          <a:bodyPr/>
          <a:lstStyle/>
          <a:p>
            <a:fld id="{28FCEC26-D181-4CB4-B665-D6D96AE6AE52}" type="slidenum">
              <a:rPr lang="de-DE" smtClean="0"/>
              <a:t>21</a:t>
            </a:fld>
            <a:endParaRPr lang="de-DE"/>
          </a:p>
        </p:txBody>
      </p:sp>
    </p:spTree>
    <p:extLst>
      <p:ext uri="{BB962C8B-B14F-4D97-AF65-F5344CB8AC3E}">
        <p14:creationId xmlns:p14="http://schemas.microsoft.com/office/powerpoint/2010/main" val="910976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23</a:t>
            </a:fld>
            <a:endParaRPr lang="de-DE"/>
          </a:p>
        </p:txBody>
      </p:sp>
    </p:spTree>
    <p:extLst>
      <p:ext uri="{BB962C8B-B14F-4D97-AF65-F5344CB8AC3E}">
        <p14:creationId xmlns:p14="http://schemas.microsoft.com/office/powerpoint/2010/main" val="4110406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24</a:t>
            </a:fld>
            <a:endParaRPr lang="de-DE"/>
          </a:p>
        </p:txBody>
      </p:sp>
    </p:spTree>
    <p:extLst>
      <p:ext uri="{BB962C8B-B14F-4D97-AF65-F5344CB8AC3E}">
        <p14:creationId xmlns:p14="http://schemas.microsoft.com/office/powerpoint/2010/main" val="2407052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25</a:t>
            </a:fld>
            <a:endParaRPr lang="de-DE"/>
          </a:p>
        </p:txBody>
      </p:sp>
    </p:spTree>
    <p:extLst>
      <p:ext uri="{BB962C8B-B14F-4D97-AF65-F5344CB8AC3E}">
        <p14:creationId xmlns:p14="http://schemas.microsoft.com/office/powerpoint/2010/main" val="136529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28</a:t>
            </a:fld>
            <a:endParaRPr lang="de-DE"/>
          </a:p>
        </p:txBody>
      </p:sp>
    </p:spTree>
    <p:extLst>
      <p:ext uri="{BB962C8B-B14F-4D97-AF65-F5344CB8AC3E}">
        <p14:creationId xmlns:p14="http://schemas.microsoft.com/office/powerpoint/2010/main" val="1385431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Cognitive-Affective Mapping is a quantitative and qualitative research method</a:t>
            </a:r>
          </a:p>
          <a:p>
            <a:pPr marL="171450" indent="-171450">
              <a:buFont typeface="Arial" panose="020B0604020202020204" pitchFamily="34" charset="0"/>
              <a:buChar char="•"/>
            </a:pPr>
            <a:r>
              <a:rPr lang="en-US" dirty="0"/>
              <a:t>resulting data Cognitive-Affective Maps (CAMs), whereby CAMs represent mental models / belief systems</a:t>
            </a:r>
          </a:p>
          <a:p>
            <a:pPr marL="171450" indent="-171450">
              <a:buFont typeface="Arial" panose="020B0604020202020204" pitchFamily="34" charset="0"/>
              <a:buChar char="•"/>
            </a:pPr>
            <a:r>
              <a:rPr lang="en-US" dirty="0"/>
              <a:t>Example: participants indicate their motivation to use their own car vs. public transport, </a:t>
            </a:r>
            <a:r>
              <a:rPr lang="en-US" dirty="0" err="1"/>
              <a:t>wherewby</a:t>
            </a:r>
            <a:r>
              <a:rPr lang="en-US" dirty="0"/>
              <a:t> "own car", "public transport" was predefined</a:t>
            </a:r>
          </a:p>
        </p:txBody>
      </p:sp>
      <p:sp>
        <p:nvSpPr>
          <p:cNvPr id="4" name="Foliennummernplatzhalter 3"/>
          <p:cNvSpPr>
            <a:spLocks noGrp="1"/>
          </p:cNvSpPr>
          <p:nvPr>
            <p:ph type="sldNum" sz="quarter" idx="5"/>
          </p:nvPr>
        </p:nvSpPr>
        <p:spPr/>
        <p:txBody>
          <a:bodyPr/>
          <a:lstStyle/>
          <a:p>
            <a:fld id="{E468135D-654E-4844-B1C6-048AD5F43AA1}" type="slidenum">
              <a:rPr lang="de-DE" smtClean="0"/>
              <a:t>4</a:t>
            </a:fld>
            <a:endParaRPr lang="de-DE"/>
          </a:p>
        </p:txBody>
      </p:sp>
    </p:spTree>
    <p:extLst>
      <p:ext uri="{BB962C8B-B14F-4D97-AF65-F5344CB8AC3E}">
        <p14:creationId xmlns:p14="http://schemas.microsoft.com/office/powerpoint/2010/main" val="948829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solidFill>
                  <a:srgbClr val="000000"/>
                </a:solidFill>
              </a:rPr>
              <a:t>The necessity of an multi-method approach; </a:t>
            </a:r>
          </a:p>
          <a:p>
            <a:r>
              <a:rPr lang="en-US" dirty="0">
                <a:solidFill>
                  <a:srgbClr val="000000"/>
                </a:solidFill>
              </a:rPr>
              <a:t>First short definition of empirical ethics</a:t>
            </a:r>
          </a:p>
        </p:txBody>
      </p:sp>
      <p:sp>
        <p:nvSpPr>
          <p:cNvPr id="4" name="Foliennummernplatzhalter 3"/>
          <p:cNvSpPr>
            <a:spLocks noGrp="1"/>
          </p:cNvSpPr>
          <p:nvPr>
            <p:ph type="sldNum" sz="quarter" idx="5"/>
          </p:nvPr>
        </p:nvSpPr>
        <p:spPr/>
        <p:txBody>
          <a:bodyPr/>
          <a:lstStyle/>
          <a:p>
            <a:fld id="{E468135D-654E-4844-B1C6-048AD5F43AA1}" type="slidenum">
              <a:rPr lang="de-DE" smtClean="0"/>
              <a:t>29</a:t>
            </a:fld>
            <a:endParaRPr lang="de-DE"/>
          </a:p>
        </p:txBody>
      </p:sp>
    </p:spTree>
    <p:extLst>
      <p:ext uri="{BB962C8B-B14F-4D97-AF65-F5344CB8AC3E}">
        <p14:creationId xmlns:p14="http://schemas.microsoft.com/office/powerpoint/2010/main" val="132714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30</a:t>
            </a:fld>
            <a:endParaRPr lang="de-DE"/>
          </a:p>
        </p:txBody>
      </p:sp>
    </p:spTree>
    <p:extLst>
      <p:ext uri="{BB962C8B-B14F-4D97-AF65-F5344CB8AC3E}">
        <p14:creationId xmlns:p14="http://schemas.microsoft.com/office/powerpoint/2010/main" val="4013325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31</a:t>
            </a:fld>
            <a:endParaRPr lang="de-DE"/>
          </a:p>
        </p:txBody>
      </p:sp>
    </p:spTree>
    <p:extLst>
      <p:ext uri="{BB962C8B-B14F-4D97-AF65-F5344CB8AC3E}">
        <p14:creationId xmlns:p14="http://schemas.microsoft.com/office/powerpoint/2010/main" val="2222099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32</a:t>
            </a:fld>
            <a:endParaRPr lang="de-DE"/>
          </a:p>
        </p:txBody>
      </p:sp>
    </p:spTree>
    <p:extLst>
      <p:ext uri="{BB962C8B-B14F-4D97-AF65-F5344CB8AC3E}">
        <p14:creationId xmlns:p14="http://schemas.microsoft.com/office/powerpoint/2010/main" val="399338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468135D-654E-4844-B1C6-048AD5F43AA1}" type="slidenum">
              <a:rPr lang="de-DE" smtClean="0"/>
              <a:t>34</a:t>
            </a:fld>
            <a:endParaRPr lang="de-DE"/>
          </a:p>
        </p:txBody>
      </p:sp>
    </p:spTree>
    <p:extLst>
      <p:ext uri="{BB962C8B-B14F-4D97-AF65-F5344CB8AC3E}">
        <p14:creationId xmlns:p14="http://schemas.microsoft.com/office/powerpoint/2010/main" val="1187239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36</a:t>
            </a:fld>
            <a:endParaRPr lang="de-DE"/>
          </a:p>
        </p:txBody>
      </p:sp>
    </p:spTree>
    <p:extLst>
      <p:ext uri="{BB962C8B-B14F-4D97-AF65-F5344CB8AC3E}">
        <p14:creationId xmlns:p14="http://schemas.microsoft.com/office/powerpoint/2010/main" val="3487673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37</a:t>
            </a:fld>
            <a:endParaRPr lang="de-DE"/>
          </a:p>
        </p:txBody>
      </p:sp>
    </p:spTree>
    <p:extLst>
      <p:ext uri="{BB962C8B-B14F-4D97-AF65-F5344CB8AC3E}">
        <p14:creationId xmlns:p14="http://schemas.microsoft.com/office/powerpoint/2010/main" val="50666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468135D-654E-4844-B1C6-048AD5F43AA1}" type="slidenum">
              <a:rPr lang="de-DE" smtClean="0"/>
              <a:t>38</a:t>
            </a:fld>
            <a:endParaRPr lang="de-DE"/>
          </a:p>
        </p:txBody>
      </p:sp>
    </p:spTree>
    <p:extLst>
      <p:ext uri="{BB962C8B-B14F-4D97-AF65-F5344CB8AC3E}">
        <p14:creationId xmlns:p14="http://schemas.microsoft.com/office/powerpoint/2010/main" val="1195927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5</a:t>
            </a:fld>
            <a:endParaRPr lang="de-DE"/>
          </a:p>
        </p:txBody>
      </p:sp>
    </p:spTree>
    <p:extLst>
      <p:ext uri="{BB962C8B-B14F-4D97-AF65-F5344CB8AC3E}">
        <p14:creationId xmlns:p14="http://schemas.microsoft.com/office/powerpoint/2010/main" val="252161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6</a:t>
            </a:fld>
            <a:endParaRPr lang="de-DE"/>
          </a:p>
        </p:txBody>
      </p:sp>
    </p:spTree>
    <p:extLst>
      <p:ext uri="{BB962C8B-B14F-4D97-AF65-F5344CB8AC3E}">
        <p14:creationId xmlns:p14="http://schemas.microsoft.com/office/powerpoint/2010/main" val="1542024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10</a:t>
            </a:fld>
            <a:endParaRPr lang="de-DE"/>
          </a:p>
        </p:txBody>
      </p:sp>
    </p:spTree>
    <p:extLst>
      <p:ext uri="{BB962C8B-B14F-4D97-AF65-F5344CB8AC3E}">
        <p14:creationId xmlns:p14="http://schemas.microsoft.com/office/powerpoint/2010/main" val="378087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12</a:t>
            </a:fld>
            <a:endParaRPr lang="de-DE"/>
          </a:p>
        </p:txBody>
      </p:sp>
    </p:spTree>
    <p:extLst>
      <p:ext uri="{BB962C8B-B14F-4D97-AF65-F5344CB8AC3E}">
        <p14:creationId xmlns:p14="http://schemas.microsoft.com/office/powerpoint/2010/main" val="45286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13</a:t>
            </a:fld>
            <a:endParaRPr lang="de-DE"/>
          </a:p>
        </p:txBody>
      </p:sp>
    </p:spTree>
    <p:extLst>
      <p:ext uri="{BB962C8B-B14F-4D97-AF65-F5344CB8AC3E}">
        <p14:creationId xmlns:p14="http://schemas.microsoft.com/office/powerpoint/2010/main" val="35114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14</a:t>
            </a:fld>
            <a:endParaRPr lang="de-DE"/>
          </a:p>
        </p:txBody>
      </p:sp>
    </p:spTree>
    <p:extLst>
      <p:ext uri="{BB962C8B-B14F-4D97-AF65-F5344CB8AC3E}">
        <p14:creationId xmlns:p14="http://schemas.microsoft.com/office/powerpoint/2010/main" val="2786846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8FCEC26-D181-4CB4-B665-D6D96AE6AE52}" type="slidenum">
              <a:rPr lang="de-DE" smtClean="0"/>
              <a:t>15</a:t>
            </a:fld>
            <a:endParaRPr lang="de-DE"/>
          </a:p>
        </p:txBody>
      </p:sp>
    </p:spTree>
    <p:extLst>
      <p:ext uri="{BB962C8B-B14F-4D97-AF65-F5344CB8AC3E}">
        <p14:creationId xmlns:p14="http://schemas.microsoft.com/office/powerpoint/2010/main" val="2589341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 mit Siegel">
    <p:bg bwMode="gray">
      <p:bgPr>
        <a:solidFill>
          <a:schemeClr val="tx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8F51F94-1D30-9733-653C-0414356014D1}"/>
              </a:ext>
              <a:ext uri="{C183D7F6-B498-43B3-948B-1728B52AA6E4}">
                <adec:decorative xmlns:adec="http://schemas.microsoft.com/office/drawing/2017/decorative" val="1"/>
              </a:ext>
            </a:extLst>
          </p:cNvPr>
          <p:cNvPicPr>
            <a:picLocks noChangeAspect="1"/>
          </p:cNvPicPr>
          <p:nvPr/>
        </p:nvPicPr>
        <p:blipFill rotWithShape="1">
          <a:blip r:embed="rId2">
            <a:alphaModFix amt="30000"/>
          </a:blip>
          <a:srcRect r="14894" b="9397"/>
          <a:stretch/>
        </p:blipFill>
        <p:spPr>
          <a:xfrm>
            <a:off x="6096000" y="368299"/>
            <a:ext cx="6096000" cy="6489701"/>
          </a:xfrm>
          <a:prstGeom prst="rect">
            <a:avLst/>
          </a:prstGeom>
        </p:spPr>
      </p:pic>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bwMode="white">
          <a:xfrm>
            <a:off x="442913" y="1881188"/>
            <a:ext cx="113411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bwMode="white">
          <a:xfrm>
            <a:off x="442913" y="342900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bwMode="white">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Tree>
    <p:extLst>
      <p:ext uri="{BB962C8B-B14F-4D97-AF65-F5344CB8AC3E}">
        <p14:creationId xmlns:p14="http://schemas.microsoft.com/office/powerpoint/2010/main" val="2639710081"/>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de-DE"/>
              <a:t>Mastertitelformat bearbeiten</a:t>
            </a:r>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umsplatzhalter 5">
            <a:extLst>
              <a:ext uri="{FF2B5EF4-FFF2-40B4-BE49-F238E27FC236}">
                <a16:creationId xmlns:a16="http://schemas.microsoft.com/office/drawing/2014/main" id="{DFC904A4-AB75-5077-13AC-7D4D63543C3B}"/>
              </a:ext>
            </a:extLst>
          </p:cNvPr>
          <p:cNvSpPr>
            <a:spLocks noGrp="1"/>
          </p:cNvSpPr>
          <p:nvPr>
            <p:ph type="dt" sz="half" idx="15"/>
          </p:nvPr>
        </p:nvSpPr>
        <p:spPr/>
        <p:txBody>
          <a:bodyPr/>
          <a:lstStyle/>
          <a:p>
            <a:fld id="{B967A569-B4F2-42B5-A9BE-DEAC5BE1F258}" type="datetime4">
              <a:rPr lang="de-DE" smtClean="0"/>
              <a:t>13. Mai 2024</a:t>
            </a:fld>
            <a:endParaRPr lang="de-DE" dirty="0"/>
          </a:p>
        </p:txBody>
      </p:sp>
      <p:sp>
        <p:nvSpPr>
          <p:cNvPr id="10" name="Fußzeilenplatzhalter 9">
            <a:extLst>
              <a:ext uri="{FF2B5EF4-FFF2-40B4-BE49-F238E27FC236}">
                <a16:creationId xmlns:a16="http://schemas.microsoft.com/office/drawing/2014/main" id="{691CD8F6-A976-00D9-FD39-3B1193F8C822}"/>
              </a:ext>
            </a:extLst>
          </p:cNvPr>
          <p:cNvSpPr>
            <a:spLocks noGrp="1"/>
          </p:cNvSpPr>
          <p:nvPr>
            <p:ph type="ftr" sz="quarter" idx="16"/>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98ED63FB-F266-5C37-65E3-D855BCC39386}"/>
              </a:ext>
            </a:extLst>
          </p:cNvPr>
          <p:cNvSpPr>
            <a:spLocks noGrp="1"/>
          </p:cNvSpPr>
          <p:nvPr>
            <p:ph type="sldNum" sz="quarter" idx="17"/>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2243285971"/>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329847CA-4A0E-4787-AD7E-7EC6F67D1279}"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A70EF002-783F-D573-B7E6-6615AB34F891}"/>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03246789"/>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94723BF-B4D4-45CD-96F5-E6F5EB1C36CB}"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156960055"/>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2C2E0D7-FF65-4600-B93A-0A9B6781FE9F}"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de-DE"/>
              <a:t>Tabelle durch Klicken auf Symbol hinzufügen</a:t>
            </a:r>
          </a:p>
        </p:txBody>
      </p:sp>
      <p:sp>
        <p:nvSpPr>
          <p:cNvPr id="3" name="Fußzeilenplatzhalter 2">
            <a:extLst>
              <a:ext uri="{FF2B5EF4-FFF2-40B4-BE49-F238E27FC236}">
                <a16:creationId xmlns:a16="http://schemas.microsoft.com/office/drawing/2014/main" id="{84509872-0E94-2A47-6867-88F8F5957609}"/>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41534195"/>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0391E9DB-804C-4793-A243-A9ABF7F0ACDE}"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de-DE"/>
              <a:t>Klicken Sie auf das Symbol, um die SmartArt-Grafik hinzuzufügen</a:t>
            </a:r>
          </a:p>
        </p:txBody>
      </p:sp>
      <p:sp>
        <p:nvSpPr>
          <p:cNvPr id="3" name="Fußzeilenplatzhalter 2">
            <a:extLst>
              <a:ext uri="{FF2B5EF4-FFF2-40B4-BE49-F238E27FC236}">
                <a16:creationId xmlns:a16="http://schemas.microsoft.com/office/drawing/2014/main" id="{C52D4E16-F7A9-7731-E707-B6D9EACD45F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1237928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51D56819-4C1E-4EC4-8EF9-B2C5494DBA94}"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135149235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67E63071-64C8-461D-BD36-0D095F68C6C7}"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233017182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EA97743-7D3D-49A0-AC6F-04E4597C9C9D}"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de-DE"/>
              <a:t>Diagramm durch Klicken auf Symbol hinzufügen</a:t>
            </a:r>
          </a:p>
        </p:txBody>
      </p:sp>
      <p:sp>
        <p:nvSpPr>
          <p:cNvPr id="3" name="Fußzeilenplatzhalter 2">
            <a:extLst>
              <a:ext uri="{FF2B5EF4-FFF2-40B4-BE49-F238E27FC236}">
                <a16:creationId xmlns:a16="http://schemas.microsoft.com/office/drawing/2014/main" id="{77911CA5-9BAE-ABC4-8833-FD3A9ED6184B}"/>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7849962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C067E68A-B641-4BC1-8F0B-E8E1BB38C18C}"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348516321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0"/>
            <a:ext cx="12192000" cy="6858000"/>
          </a:xfrm>
        </p:spPr>
        <p:txBody>
          <a:bodyPr/>
          <a:lstStyle/>
          <a:p>
            <a:r>
              <a:rPr lang="de-DE"/>
              <a:t>Bild durch Klicken auf Symbol hinzufügen</a:t>
            </a:r>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87D8877D-3C2B-40A9-BF6C-EA4B928DB76D}" type="datetime4">
              <a:rPr lang="de-DE" smtClean="0"/>
              <a:t>13. Mai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‹Nr.›</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4106828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Fremdlogos">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87EEEFF-F197-DA39-3007-CE63560C1829}"/>
              </a:ext>
            </a:extLst>
          </p:cNvPr>
          <p:cNvPicPr>
            <a:picLocks noChangeAspect="1"/>
          </p:cNvPicPr>
          <p:nvPr/>
        </p:nvPicPr>
        <p:blipFill rotWithShape="1">
          <a:blip r:embed="rId2">
            <a:alphaModFix amt="20000"/>
          </a:blip>
          <a:srcRect b="9463"/>
          <a:stretch/>
        </p:blipFill>
        <p:spPr>
          <a:xfrm>
            <a:off x="4695296" y="373044"/>
            <a:ext cx="7162800" cy="6484956"/>
          </a:xfrm>
          <a:prstGeom prst="rect">
            <a:avLst/>
          </a:prstGeom>
        </p:spPr>
      </p:pic>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bwMode="black">
          <a:xfrm>
            <a:off x="8975725" y="0"/>
            <a:ext cx="321627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bwMode="white">
          <a:xfrm>
            <a:off x="9299575" y="838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bwMode="white">
          <a:xfrm>
            <a:off x="9299575" y="2044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bwMode="white">
          <a:xfrm>
            <a:off x="9299575" y="3250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bwMode="white">
          <a:xfrm>
            <a:off x="9299575" y="4456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bwMode="white">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8" descr="Fremdlogo 4">
            <a:extLst>
              <a:ext uri="{FF2B5EF4-FFF2-40B4-BE49-F238E27FC236}">
                <a16:creationId xmlns:a16="http://schemas.microsoft.com/office/drawing/2014/main" id="{6259E0E4-F492-F013-D3DD-30D1AD8D763E}"/>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3791870976"/>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de-DE"/>
              <a:t>Bild durch Klicken auf Symbol hinzufügen</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CF80815-CF0D-4183-B2E1-972A64F10ED4}"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311571218"/>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2F219DDC-F46A-4397-871D-A391CEC6C524}"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de-DE"/>
              <a:t>Bild durch Klicken auf Symbol hinzufügen</a:t>
            </a:r>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de-DE"/>
              <a:t>Bild durch Klicken auf Symbol hinzufügen</a:t>
            </a:r>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1369392"/>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7C241E3-2ECC-403B-9B25-49AA7F7CCCD8}"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de-DE"/>
              <a:t>Bild durch Klicken auf Symbol hinzufügen</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de-DE"/>
              <a:t>Bild durch Klicken auf Symbol hinzufügen</a:t>
            </a:r>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de-DE"/>
              <a:t>Bild durch Klicken auf Symbol hinzufügen</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de-DE"/>
              <a:t>Bild durch Klicken auf Symbol hinzufügen</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de-DE"/>
              <a:t>Bild durch Klicken auf Symbol hinzufügen</a:t>
            </a:r>
          </a:p>
        </p:txBody>
      </p:sp>
    </p:spTree>
    <p:extLst>
      <p:ext uri="{BB962C8B-B14F-4D97-AF65-F5344CB8AC3E}">
        <p14:creationId xmlns:p14="http://schemas.microsoft.com/office/powerpoint/2010/main" val="371207095"/>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de-DE"/>
              <a:t>Mastertitelformat bearbeiten</a:t>
            </a:r>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F02C114E-F877-480B-AD8F-6850E0896ABD}" type="datetime4">
              <a:rPr lang="de-DE" smtClean="0"/>
              <a:t>13. Mai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3175610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55D8A967-C628-4EBC-B776-F64E4B63B455}" type="datetime4">
              <a:rPr lang="de-DE" smtClean="0"/>
              <a:t>13. Mai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3227058783"/>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chlussfolie">
    <p:bg bwMode="gray">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bwMode="white"/>
        <p:txBody>
          <a:bodyPr/>
          <a:lstStyle>
            <a:lvl1pPr>
              <a:lnSpc>
                <a:spcPct val="100000"/>
              </a:lnSpc>
              <a:defRPr sz="3600">
                <a:solidFill>
                  <a:schemeClr val="bg2"/>
                </a:solidFill>
              </a:defRPr>
            </a:lvl1pPr>
          </a:lstStyle>
          <a:p>
            <a:r>
              <a:rPr lang="de-DE"/>
              <a:t>Mastertitelformat bearbeiten</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bwMode="white"/>
        <p:txBody>
          <a:bodyPr/>
          <a:lstStyle>
            <a:lvl1pPr>
              <a:defRPr>
                <a:solidFill>
                  <a:schemeClr val="bg1"/>
                </a:solidFill>
              </a:defRPr>
            </a:lvl1pPr>
          </a:lstStyle>
          <a:p>
            <a:fld id="{F3EB283D-650E-4D4B-9855-6EE8C1089AF4}" type="datetime4">
              <a:rPr lang="de-DE" smtClean="0"/>
              <a:t>13. Mai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bwMode="white"/>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bwMode="white">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bwMode="white">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9" name="Grafik 8">
            <a:extLst>
              <a:ext uri="{FF2B5EF4-FFF2-40B4-BE49-F238E27FC236}">
                <a16:creationId xmlns:a16="http://schemas.microsoft.com/office/drawing/2014/main" id="{F2C85225-AD3C-2985-F8E1-A2FFCF318A9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1874309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el mit Siegel">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8F51F94-1D30-9733-653C-0414356014D1}"/>
              </a:ext>
              <a:ext uri="{C183D7F6-B498-43B3-948B-1728B52AA6E4}">
                <adec:decorative xmlns:adec="http://schemas.microsoft.com/office/drawing/2017/decorative" val="1"/>
              </a:ext>
            </a:extLst>
          </p:cNvPr>
          <p:cNvPicPr>
            <a:picLocks noChangeAspect="1"/>
          </p:cNvPicPr>
          <p:nvPr/>
        </p:nvPicPr>
        <p:blipFill rotWithShape="1">
          <a:blip r:embed="rId2">
            <a:alphaModFix amt="30000"/>
          </a:blip>
          <a:srcRect r="14894" b="9397"/>
          <a:stretch/>
        </p:blipFill>
        <p:spPr>
          <a:xfrm>
            <a:off x="6096000" y="368299"/>
            <a:ext cx="6096000" cy="6489701"/>
          </a:xfrm>
          <a:prstGeom prst="rect">
            <a:avLst/>
          </a:prstGeom>
        </p:spPr>
      </p:pic>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3" y="1881188"/>
            <a:ext cx="113411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113411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Tree>
    <p:extLst>
      <p:ext uri="{BB962C8B-B14F-4D97-AF65-F5344CB8AC3E}">
        <p14:creationId xmlns:p14="http://schemas.microsoft.com/office/powerpoint/2010/main" val="362425135"/>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el mit Fremdlogos">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DDD28D5-EDA9-47FB-2F02-AEB843BA7EEB}"/>
              </a:ext>
            </a:extLst>
          </p:cNvPr>
          <p:cNvPicPr>
            <a:picLocks noChangeAspect="1"/>
          </p:cNvPicPr>
          <p:nvPr/>
        </p:nvPicPr>
        <p:blipFill rotWithShape="1">
          <a:blip r:embed="rId2">
            <a:alphaModFix amt="30000"/>
          </a:blip>
          <a:srcRect b="9463"/>
          <a:stretch/>
        </p:blipFill>
        <p:spPr>
          <a:xfrm>
            <a:off x="4689352" y="373044"/>
            <a:ext cx="7162800" cy="6484956"/>
          </a:xfrm>
          <a:prstGeom prst="rect">
            <a:avLst/>
          </a:prstGeom>
        </p:spPr>
      </p:pic>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a:xfrm>
            <a:off x="8975725" y="0"/>
            <a:ext cx="3216275" cy="6858000"/>
          </a:xfrm>
          <a:prstGeom prst="rect">
            <a:avLst/>
          </a:prstGeom>
          <a:solidFill>
            <a:srgbClr val="EB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a:xfrm>
            <a:off x="9299575" y="838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a:xfrm>
            <a:off x="9299575" y="2044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a:xfrm>
            <a:off x="9299575" y="3250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a:xfrm>
            <a:off x="9299575" y="4456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8" descr="Fremdlogo 4">
            <a:extLst>
              <a:ext uri="{FF2B5EF4-FFF2-40B4-BE49-F238E27FC236}">
                <a16:creationId xmlns:a16="http://schemas.microsoft.com/office/drawing/2014/main" id="{AB5F9309-A00E-AA12-16E8-AB47264A146C}"/>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2491014120"/>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el mit Grafik">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0"/>
            <a:ext cx="4975200" cy="6858000"/>
          </a:xfrm>
        </p:spPr>
        <p:txBody>
          <a:bodyPr/>
          <a:lstStyle>
            <a:lvl1pPr>
              <a:defRPr>
                <a:solidFill>
                  <a:schemeClr val="bg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1657284897"/>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DD4C0D2-10AF-4C04-B286-F0A78930337F}"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4"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8C1B69BD-7D5E-0F33-3AA4-35A1FB4D54CF}"/>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20069389"/>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Grafik">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0"/>
            <a:ext cx="4975200" cy="6858000"/>
          </a:xfrm>
        </p:spPr>
        <p:txBody>
          <a:bodyPr/>
          <a:lstStyle>
            <a:lvl1pPr>
              <a:defRPr>
                <a:solidFill>
                  <a:schemeClr val="bg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2025250538"/>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9679785-523F-4F20-BFC9-A946E757E3ED}"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3" y="1881188"/>
            <a:ext cx="11341099" cy="4319587"/>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BC8908A9-0F9F-ADE1-721F-DE9D5B086B9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841555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Kapitel-Tren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de-DE"/>
              <a:t>Mastertitelformat bearbeiten</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p>
            <a:fld id="{26A84DEA-4B2C-4EE0-8919-67A68A157C1E}" type="datetime4">
              <a:rPr lang="de-DE" smtClean="0"/>
              <a:t>13. Mai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p>
            <a:fld id="{C2571F0E-BA57-4409-A3A5-945CC828A36E}" type="slidenum">
              <a:rPr lang="de-DE" smtClean="0"/>
              <a:pPr/>
              <a:t>‹Nr.›</a:t>
            </a:fld>
            <a:endParaRPr lang="de-DE" dirty="0"/>
          </a:p>
        </p:txBody>
      </p:sp>
      <p:pic>
        <p:nvPicPr>
          <p:cNvPr id="4" name="Grafik 3">
            <a:extLst>
              <a:ext uri="{FF2B5EF4-FFF2-40B4-BE49-F238E27FC236}">
                <a16:creationId xmlns:a16="http://schemas.microsoft.com/office/drawing/2014/main" id="{8561F5AD-D16A-9054-3F9E-7557F7F430D0}"/>
              </a:ext>
              <a:ext uri="{C183D7F6-B498-43B3-948B-1728B52AA6E4}">
                <adec:decorative xmlns:adec="http://schemas.microsoft.com/office/drawing/2017/decorative" val="1"/>
              </a:ext>
            </a:extLst>
          </p:cNvPr>
          <p:cNvPicPr>
            <a:picLocks noChangeAspect="1"/>
          </p:cNvPicPr>
          <p:nvPr/>
        </p:nvPicPr>
        <p:blipFill rotWithShape="1">
          <a:blip r:embed="rId2">
            <a:alphaModFix amt="30000"/>
          </a:blip>
          <a:srcRect r="14894" b="9397"/>
          <a:stretch/>
        </p:blipFill>
        <p:spPr>
          <a:xfrm>
            <a:off x="6096000" y="368299"/>
            <a:ext cx="6096000" cy="6489701"/>
          </a:xfrm>
          <a:prstGeom prst="rect">
            <a:avLst/>
          </a:prstGeom>
        </p:spPr>
      </p:pic>
    </p:spTree>
    <p:extLst>
      <p:ext uri="{BB962C8B-B14F-4D97-AF65-F5344CB8AC3E}">
        <p14:creationId xmlns:p14="http://schemas.microsoft.com/office/powerpoint/2010/main" val="135335436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A9321BD-1CCC-434D-890C-D0061900D31F}"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E88AF623-594D-7EA5-A405-8FC98AB7A92C}"/>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75845554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32BD8C50-C58F-484B-8966-ACB6AF5CE6BB}"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7921786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48AD207D-C847-4C64-92A9-5CF05EBCD3E9}" type="datetime4">
              <a:rPr lang="de-DE" smtClean="0"/>
              <a:t>13. Mai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32599882"/>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986AF8F-E67E-415D-AA37-8B714560DF39}"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7FBAD93-250B-598A-7686-84F8A0BA2C14}"/>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613185729"/>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CCF01A1-FEAB-4922-ADD0-77EFE5643A1B}"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F6624FC-09FC-E0E9-E23A-218074FE1ED9}"/>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984597628"/>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217CFF5-F131-4D60-9EA5-635C7886BE6F}"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109797349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71BEB16E-05BC-4362-A923-3BF469A36AF1}"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de-DE"/>
              <a:t>Tabelle durch Klicken auf Symbol hinzufügen</a:t>
            </a:r>
          </a:p>
        </p:txBody>
      </p:sp>
      <p:sp>
        <p:nvSpPr>
          <p:cNvPr id="3" name="Fußzeilenplatzhalter 2">
            <a:extLst>
              <a:ext uri="{FF2B5EF4-FFF2-40B4-BE49-F238E27FC236}">
                <a16:creationId xmlns:a16="http://schemas.microsoft.com/office/drawing/2014/main" id="{EB392940-B451-7E9F-FF47-ED1CBBDBA53E}"/>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589193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06DE2A6-6639-4C75-9572-96D6A2DE63FB}"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de-DE"/>
              <a:t>Klicken Sie auf das Symbol, um die SmartArt-Grafik hinzuzufügen</a:t>
            </a:r>
          </a:p>
        </p:txBody>
      </p:sp>
      <p:sp>
        <p:nvSpPr>
          <p:cNvPr id="3" name="Fußzeilenplatzhalter 2">
            <a:extLst>
              <a:ext uri="{FF2B5EF4-FFF2-40B4-BE49-F238E27FC236}">
                <a16:creationId xmlns:a16="http://schemas.microsoft.com/office/drawing/2014/main" id="{5C1353AC-C8AE-7600-6F14-CEA95CBAAD88}"/>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78299262"/>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3"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12C5D886-BEDB-F794-1053-480079669272}"/>
              </a:ext>
            </a:extLst>
          </p:cNvPr>
          <p:cNvSpPr>
            <a:spLocks noGrp="1"/>
          </p:cNvSpPr>
          <p:nvPr>
            <p:ph type="dt" sz="half" idx="14"/>
          </p:nvPr>
        </p:nvSpPr>
        <p:spPr/>
        <p:txBody>
          <a:bodyPr/>
          <a:lstStyle/>
          <a:p>
            <a:fld id="{77AD7044-2BF1-47D3-8018-8F18F177AA52}" type="datetime4">
              <a:rPr lang="de-DE" smtClean="0"/>
              <a:t>13. Mai 2024</a:t>
            </a:fld>
            <a:endParaRPr lang="de-DE" dirty="0"/>
          </a:p>
        </p:txBody>
      </p:sp>
      <p:sp>
        <p:nvSpPr>
          <p:cNvPr id="10" name="Fußzeilenplatzhalter 9">
            <a:extLst>
              <a:ext uri="{FF2B5EF4-FFF2-40B4-BE49-F238E27FC236}">
                <a16:creationId xmlns:a16="http://schemas.microsoft.com/office/drawing/2014/main" id="{00F990C4-CBF5-0376-2996-1B2BCF25FB4A}"/>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142E7B60-4F6C-73D4-B08F-AF65BC4EEFCE}"/>
              </a:ext>
            </a:extLst>
          </p:cNvPr>
          <p:cNvSpPr>
            <a:spLocks noGrp="1"/>
          </p:cNvSpPr>
          <p:nvPr>
            <p:ph type="sldNum" sz="quarter" idx="16"/>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76223476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042A10B-2912-4025-B1AC-A1EC8AD1E948}"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1790935143"/>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9C07C597-4FE3-4644-BF4D-CB95713CE26F}"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250374804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F31A27B5-0275-44AB-A580-74FFCB44744D}" type="datetime4">
              <a:rPr lang="de-DE" smtClean="0"/>
              <a:t>13. Mai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de-DE"/>
              <a:t>Diagramm durch Klicken auf Symbol hinzufügen</a:t>
            </a:r>
          </a:p>
        </p:txBody>
      </p:sp>
      <p:sp>
        <p:nvSpPr>
          <p:cNvPr id="3" name="Fußzeilenplatzhalter 2">
            <a:extLst>
              <a:ext uri="{FF2B5EF4-FFF2-40B4-BE49-F238E27FC236}">
                <a16:creationId xmlns:a16="http://schemas.microsoft.com/office/drawing/2014/main" id="{339AD401-DF83-711D-59BE-83060759E4BD}"/>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1372365094"/>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BFCCAF31-9C4A-46EC-9CAD-9FCEF4B0C31B}"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367155624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0"/>
            <a:ext cx="12193200" cy="6858000"/>
          </a:xfrm>
        </p:spPr>
        <p:txBody>
          <a:bodyPr/>
          <a:lstStyle/>
          <a:p>
            <a:r>
              <a:rPr lang="de-DE"/>
              <a:t>Bild durch Klicken auf Symbol hinzufügen</a:t>
            </a:r>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4AD02AE0-0596-44B9-9948-91CAF9C31922}" type="datetime4">
              <a:rPr lang="de-DE" smtClean="0"/>
              <a:t>13. Mai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‹Nr.›</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9141341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de-DE"/>
              <a:t>Bild durch Klicken auf Symbol hinzufügen</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DCCE9F0-7354-4816-8D47-400DF49E7ECB}"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60995936"/>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F272BF7-DB1F-4BB0-B44D-13B9242C83A6}"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de-DE"/>
              <a:t>Bild durch Klicken auf Symbol hinzufügen</a:t>
            </a:r>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de-DE"/>
              <a:t>Bild durch Klicken auf Symbol hinzufügen</a:t>
            </a:r>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319142433"/>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EB83AAA-4752-4743-8646-0EA72219444F}"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de-DE"/>
              <a:t>Bild durch Klicken auf Symbol hinzufügen</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de-DE"/>
              <a:t>Bild durch Klicken auf Symbol hinzufügen</a:t>
            </a:r>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de-DE"/>
              <a:t>Bild durch Klicken auf Symbol hinzufügen</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de-DE"/>
              <a:t>Bild durch Klicken auf Symbol hinzufügen</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de-DE"/>
              <a:t>Bild durch Klicken auf Symbol hinzufügen</a:t>
            </a:r>
          </a:p>
        </p:txBody>
      </p:sp>
    </p:spTree>
    <p:extLst>
      <p:ext uri="{BB962C8B-B14F-4D97-AF65-F5344CB8AC3E}">
        <p14:creationId xmlns:p14="http://schemas.microsoft.com/office/powerpoint/2010/main" val="746098708"/>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de-DE"/>
              <a:t>Mastertitelformat bearbeiten</a:t>
            </a:r>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06C7AD51-B1F9-43F3-91A6-A2FA47247CEA}" type="datetime4">
              <a:rPr lang="de-DE" smtClean="0"/>
              <a:t>13. Mai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2717273662"/>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B198551D-FF55-44D5-B2E9-4D0E7667B464}" type="datetime4">
              <a:rPr lang="de-DE" smtClean="0"/>
              <a:t>13. Mai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62829951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4" y="1881189"/>
            <a:ext cx="11341099" cy="4356099"/>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umsplatzhalter 5">
            <a:extLst>
              <a:ext uri="{FF2B5EF4-FFF2-40B4-BE49-F238E27FC236}">
                <a16:creationId xmlns:a16="http://schemas.microsoft.com/office/drawing/2014/main" id="{E67D647F-760D-E88D-6E86-3140EBEF31D7}"/>
              </a:ext>
            </a:extLst>
          </p:cNvPr>
          <p:cNvSpPr>
            <a:spLocks noGrp="1"/>
          </p:cNvSpPr>
          <p:nvPr>
            <p:ph type="dt" sz="half" idx="14"/>
          </p:nvPr>
        </p:nvSpPr>
        <p:spPr/>
        <p:txBody>
          <a:bodyPr/>
          <a:lstStyle/>
          <a:p>
            <a:fld id="{842E4AF5-858C-40FF-83DA-BC8C348FE728}" type="datetime4">
              <a:rPr lang="de-DE" smtClean="0"/>
              <a:t>13. Mai 2024</a:t>
            </a:fld>
            <a:endParaRPr lang="de-DE" dirty="0"/>
          </a:p>
        </p:txBody>
      </p:sp>
      <p:sp>
        <p:nvSpPr>
          <p:cNvPr id="10" name="Fußzeilenplatzhalter 9">
            <a:extLst>
              <a:ext uri="{FF2B5EF4-FFF2-40B4-BE49-F238E27FC236}">
                <a16:creationId xmlns:a16="http://schemas.microsoft.com/office/drawing/2014/main" id="{AA0A208F-1E3F-CC49-A888-405ECD950CED}"/>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0D328FC0-2742-3A64-B229-0E5FB25466D3}"/>
              </a:ext>
            </a:extLst>
          </p:cNvPr>
          <p:cNvSpPr>
            <a:spLocks noGrp="1"/>
          </p:cNvSpPr>
          <p:nvPr>
            <p:ph type="sldNum" sz="quarter" idx="16"/>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3259901541"/>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chlussfoli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lvl1pPr>
              <a:lnSpc>
                <a:spcPct val="100000"/>
              </a:lnSpc>
              <a:defRPr sz="3600">
                <a:solidFill>
                  <a:schemeClr val="bg2"/>
                </a:solidFill>
              </a:defRPr>
            </a:lvl1pPr>
          </a:lstStyle>
          <a:p>
            <a:r>
              <a:rPr lang="de-DE"/>
              <a:t>Mastertitelformat bearbeiten</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lvl1pPr>
              <a:defRPr>
                <a:solidFill>
                  <a:schemeClr val="bg1"/>
                </a:solidFill>
              </a:defRPr>
            </a:lvl1pPr>
          </a:lstStyle>
          <a:p>
            <a:fld id="{6D44A3F8-9C14-4271-A677-113F49255835}" type="datetime4">
              <a:rPr lang="de-DE" smtClean="0"/>
              <a:t>13. Mai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3" name="Grafik 2">
            <a:extLst>
              <a:ext uri="{FF2B5EF4-FFF2-40B4-BE49-F238E27FC236}">
                <a16:creationId xmlns:a16="http://schemas.microsoft.com/office/drawing/2014/main" id="{567DB692-13C0-CFC2-278D-7C6CF65B945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833279450"/>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Kapitel-Trenner">
    <p:bg bwMode="ltGray">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de-DE"/>
              <a:t>Mastertitelformat bearbeiten</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lvl1pPr>
              <a:defRPr>
                <a:solidFill>
                  <a:schemeClr val="accent1"/>
                </a:solidFill>
              </a:defRPr>
            </a:lvl1pPr>
          </a:lstStyle>
          <a:p>
            <a:fld id="{E6B317AA-DEF4-4343-8697-775A8C31A609}" type="datetime4">
              <a:rPr lang="de-DE" smtClean="0"/>
              <a:t>13. Mai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lvl1pPr>
              <a:defRPr>
                <a:solidFill>
                  <a:schemeClr val="accent1"/>
                </a:solidFill>
              </a:defRPr>
            </a:lvl1p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lvl1pPr>
              <a:defRPr>
                <a:solidFill>
                  <a:schemeClr val="accent1"/>
                </a:solidFill>
              </a:defRPr>
            </a:lvl1pPr>
          </a:lstStyle>
          <a:p>
            <a:fld id="{C2571F0E-BA57-4409-A3A5-945CC828A36E}" type="slidenum">
              <a:rPr lang="de-DE" smtClean="0"/>
              <a:pPr/>
              <a:t>‹Nr.›</a:t>
            </a:fld>
            <a:endParaRPr lang="de-DE" dirty="0"/>
          </a:p>
        </p:txBody>
      </p:sp>
      <p:pic>
        <p:nvPicPr>
          <p:cNvPr id="4" name="Grafik 3">
            <a:extLst>
              <a:ext uri="{FF2B5EF4-FFF2-40B4-BE49-F238E27FC236}">
                <a16:creationId xmlns:a16="http://schemas.microsoft.com/office/drawing/2014/main" id="{C409FC36-5544-4C14-3CA5-A97D3A1AE365}"/>
              </a:ext>
            </a:extLst>
          </p:cNvPr>
          <p:cNvPicPr>
            <a:picLocks noChangeAspect="1"/>
          </p:cNvPicPr>
          <p:nvPr/>
        </p:nvPicPr>
        <p:blipFill rotWithShape="1">
          <a:blip r:embed="rId2">
            <a:alphaModFix amt="40000"/>
          </a:blip>
          <a:srcRect r="14894" b="9397"/>
          <a:stretch/>
        </p:blipFill>
        <p:spPr>
          <a:xfrm>
            <a:off x="6096000" y="368299"/>
            <a:ext cx="6096000" cy="6489701"/>
          </a:xfrm>
          <a:prstGeom prst="rect">
            <a:avLst/>
          </a:prstGeom>
        </p:spPr>
      </p:pic>
    </p:spTree>
    <p:extLst>
      <p:ext uri="{BB962C8B-B14F-4D97-AF65-F5344CB8AC3E}">
        <p14:creationId xmlns:p14="http://schemas.microsoft.com/office/powerpoint/2010/main" val="215612222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77F0522C-DB5B-BB39-529C-0B0E9D56C679}"/>
              </a:ext>
            </a:extLst>
          </p:cNvPr>
          <p:cNvSpPr>
            <a:spLocks noGrp="1"/>
          </p:cNvSpPr>
          <p:nvPr>
            <p:ph type="dt" sz="half" idx="14"/>
          </p:nvPr>
        </p:nvSpPr>
        <p:spPr/>
        <p:txBody>
          <a:bodyPr/>
          <a:lstStyle/>
          <a:p>
            <a:fld id="{4EACA74D-5BE1-4B96-AD61-3AB0A5E02EC7}" type="datetime4">
              <a:rPr lang="de-DE" smtClean="0"/>
              <a:t>13. Mai 2024</a:t>
            </a:fld>
            <a:endParaRPr lang="de-DE" dirty="0"/>
          </a:p>
        </p:txBody>
      </p:sp>
      <p:sp>
        <p:nvSpPr>
          <p:cNvPr id="6" name="Fußzeilenplatzhalter 5">
            <a:extLst>
              <a:ext uri="{FF2B5EF4-FFF2-40B4-BE49-F238E27FC236}">
                <a16:creationId xmlns:a16="http://schemas.microsoft.com/office/drawing/2014/main" id="{206D9FB6-A578-0515-5026-D184C2D75493}"/>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A6C68862-1019-B291-D2FE-96DF560C0D6B}"/>
              </a:ext>
            </a:extLst>
          </p:cNvPr>
          <p:cNvSpPr>
            <a:spLocks noGrp="1"/>
          </p:cNvSpPr>
          <p:nvPr>
            <p:ph type="sldNum" sz="quarter" idx="16"/>
          </p:nvPr>
        </p:nvSpPr>
        <p:spPr/>
        <p:txBody>
          <a:bodyPr/>
          <a:lstStyle/>
          <a:p>
            <a:fld id="{C2571F0E-BA57-4409-A3A5-945CC828A36E}" type="slidenum">
              <a:rPr lang="de-DE" smtClean="0"/>
              <a:pPr/>
              <a:t>‹Nr.›</a:t>
            </a:fld>
            <a:endParaRPr lang="de-DE" dirty="0"/>
          </a:p>
        </p:txBody>
      </p:sp>
    </p:spTree>
    <p:extLst>
      <p:ext uri="{BB962C8B-B14F-4D97-AF65-F5344CB8AC3E}">
        <p14:creationId xmlns:p14="http://schemas.microsoft.com/office/powerpoint/2010/main" val="687932366"/>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A0E38FA-CD26-45F5-B9BE-56F56CF2DDD9}" type="datetime4">
              <a:rPr lang="de-DE" smtClean="0"/>
              <a:t>13. Mai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23867278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D6CDEFDD-96F3-4A68-9CA0-1A4F566C6111}" type="datetime4">
              <a:rPr lang="de-DE" smtClean="0"/>
              <a:t>13. Mai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‹Nr.›</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7207048"/>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2.sv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BF446F6-4CC8-4F8B-9094-F59773162F98}" type="datetime4">
              <a:rPr lang="de-DE" smtClean="0"/>
              <a:t>13. Mai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‹Nr.›</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68791531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69028E8-5213-4755-BBF3-09FA7F3726D7}" type="datetime4">
              <a:rPr lang="de-DE" smtClean="0"/>
              <a:t>13. Mai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‹Nr.›</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359068628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sf.io/q5hj4/"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5964/jspp.v1i1.36"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1111/aphw.12283" TargetMode="External"/><Relationship Id="rId3" Type="http://schemas.openxmlformats.org/officeDocument/2006/relationships/hyperlink" Target="https://doi.org/10.1080/09515089.2022.2113770" TargetMode="External"/><Relationship Id="rId7" Type="http://schemas.openxmlformats.org/officeDocument/2006/relationships/hyperlink" Target="https://doi.org/10.3389/fpsyg.2021.663627"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doi.org/10.1017/pls.2021.16" TargetMode="External"/><Relationship Id="rId5" Type="http://schemas.openxmlformats.org/officeDocument/2006/relationships/hyperlink" Target="https://doi.org/10.3389/feduc.2020.00033" TargetMode="External"/><Relationship Id="rId4" Type="http://schemas.openxmlformats.org/officeDocument/2006/relationships/hyperlink" Target="https://doi.org/10.1007/s11135-021-01195-7"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sychologie.uni-freiburg.de/abteilungen/Allgemeine.Psychologie/research/cam-research/bachelorthesis_bilo-helm_2021_english.pdf" TargetMode="External"/><Relationship Id="rId7" Type="http://schemas.openxmlformats.org/officeDocument/2006/relationships/hyperlink" Target="https://doi.org/10.13140/RG.2.2.27832.90889"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www.psychologie.uni-freiburg.de/abteilungen/Allgemeine.Psychologie/research/cam-research/masterthesis_koloczek_2020_german.pdf" TargetMode="External"/><Relationship Id="rId5" Type="http://schemas.openxmlformats.org/officeDocument/2006/relationships/hyperlink" Target="https://doi.org/10.13140/RG.2.2.12436.78726" TargetMode="External"/><Relationship Id="rId4" Type="http://schemas.openxmlformats.org/officeDocument/2006/relationships/hyperlink" Target="https://www.psychologie.uni-freiburg.de/abteilungen/Allgemeine.Psychologie/research/cam-research/masterthesis_doerr_2021_german.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psychologie.uni-freiburg.de/abteilungen/Allgemeine.Psychologie/research/cam-research/masterthesis_ricken_2020_english.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doi.org/10.13140/RG.2.2.32640.56325" TargetMode="External"/><Relationship Id="rId4" Type="http://schemas.openxmlformats.org/officeDocument/2006/relationships/hyperlink" Target="https://www.psychologie.uni-freiburg.de/abteilungen/Allgemeine.Psychologie/research/cam-research/rothmann2022.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5964/jspp.v1i1.36" TargetMode="External"/><Relationship Id="rId7" Type="http://schemas.openxmlformats.org/officeDocument/2006/relationships/hyperlink" Target="https://doi.org/10.1016/j.ymeth.2021.03.009"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doi.org/10.1017/pls.2021.31" TargetMode="External"/><Relationship Id="rId5" Type="http://schemas.openxmlformats.org/officeDocument/2006/relationships/hyperlink" Target="https://doi.org/10.1177/20530196221078924" TargetMode="External"/><Relationship Id="rId4" Type="http://schemas.openxmlformats.org/officeDocument/2006/relationships/hyperlink" Target="https://doi.org/10.1177/2158244014526210"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hyperlink" Target="https://drawyourminds.de/" TargetMode="External"/><Relationship Id="rId7" Type="http://schemas.openxmlformats.org/officeDocument/2006/relationships/hyperlink" Target="https://github.com/Camel-app"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fennapps.shinyapps.io/CAMtools_CAMapp/" TargetMode="External"/><Relationship Id="rId5" Type="http://schemas.openxmlformats.org/officeDocument/2006/relationships/hyperlink" Target="http://tinyurl.com/bdeka4kx" TargetMode="External"/><Relationship Id="rId10" Type="http://schemas.openxmlformats.org/officeDocument/2006/relationships/image" Target="../media/image20.svg"/><Relationship Id="rId4" Type="http://schemas.openxmlformats.org/officeDocument/2006/relationships/hyperlink" Target="https://osf.io/q5hj4/" TargetMode="External"/><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FennStatistics/CAMdatasets" TargetMode="External"/><Relationship Id="rId3" Type="http://schemas.openxmlformats.org/officeDocument/2006/relationships/hyperlink" Target="https://camgalaxy.github.io/" TargetMode="External"/><Relationship Id="rId7" Type="http://schemas.openxmlformats.org/officeDocument/2006/relationships/hyperlink" Target="https://camtools-documentation.readthedocs.io/en/master/"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s://join.slack.com/t/cognitiveaffe-um96332/shared_invite/zt-1cybwr0tf-u2PWQh4L3BP3tuxLuH4c5w" TargetMode="External"/><Relationship Id="rId5" Type="http://schemas.openxmlformats.org/officeDocument/2006/relationships/hyperlink" Target="https://dashboard-vercel-8aen53m4y-fennstatistics.vercel.app/" TargetMode="External"/><Relationship Id="rId4" Type="http://schemas.openxmlformats.org/officeDocument/2006/relationships/hyperlink" Target="https://fennapps.shinyapps.io/CAMtools_CAMap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hyperlink" Target="https://js.cytoscape.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image" Target="../media/image35.png"/><Relationship Id="rId16" Type="http://schemas.openxmlformats.org/officeDocument/2006/relationships/image" Target="../media/image49.jpg"/><Relationship Id="rId20"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jpg"/><Relationship Id="rId5" Type="http://schemas.openxmlformats.org/officeDocument/2006/relationships/image" Target="../media/image38.png"/><Relationship Id="rId15" Type="http://schemas.openxmlformats.org/officeDocument/2006/relationships/image" Target="../media/image48.jpg"/><Relationship Id="rId23"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jpg"/><Relationship Id="rId14" Type="http://schemas.openxmlformats.org/officeDocument/2006/relationships/image" Target="../media/image47.png"/><Relationship Id="rId22" Type="http://schemas.openxmlformats.org/officeDocument/2006/relationships/image" Target="../media/image55.jpeg"/></Relationships>
</file>

<file path=ppt/slides/_rels/slide28.xml.rels><?xml version="1.0" encoding="UTF-8" standalone="yes"?>
<Relationships xmlns="http://schemas.openxmlformats.org/package/2006/relationships"><Relationship Id="rId13" Type="http://schemas.openxmlformats.org/officeDocument/2006/relationships/hyperlink" Target="https://www.ssoar.info/ssoar/handle/document/19366" TargetMode="External"/><Relationship Id="rId18" Type="http://schemas.openxmlformats.org/officeDocument/2006/relationships/hyperlink" Target="https://doi.org/10.3389/feduc.2020.00033" TargetMode="External"/><Relationship Id="rId26" Type="http://schemas.openxmlformats.org/officeDocument/2006/relationships/hyperlink" Target="https://doi.org/10.1007/s11948-017-9961-8" TargetMode="External"/><Relationship Id="rId39" Type="http://schemas.openxmlformats.org/officeDocument/2006/relationships/hyperlink" Target="https://r4ds.had.co.nz/" TargetMode="External"/><Relationship Id="rId21" Type="http://schemas.openxmlformats.org/officeDocument/2006/relationships/hyperlink" Target="https://doi.org/10.1007/s10796-013-9479-9" TargetMode="External"/><Relationship Id="rId34" Type="http://schemas.openxmlformats.org/officeDocument/2006/relationships/hyperlink" Target="https://doi.org/10.1177/2053019614564785%20Article%20information&#160;%20Article%20has%20an%20altmetric%20score%20of%20849%20Full%20Access" TargetMode="External"/><Relationship Id="rId7" Type="http://schemas.openxmlformats.org/officeDocument/2006/relationships/hyperlink" Target="https://doi.org/10.1371/journal.pclm.0000207" TargetMode="External"/><Relationship Id="rId12" Type="http://schemas.openxmlformats.org/officeDocument/2006/relationships/hyperlink" Target="https://doi.org/10.1080/09515089.2022.2113770" TargetMode="External"/><Relationship Id="rId17" Type="http://schemas.openxmlformats.org/officeDocument/2006/relationships/hyperlink" Target="https://doi.org/10.1007/s11135-021-01195-7" TargetMode="External"/><Relationship Id="rId25" Type="http://schemas.openxmlformats.org/officeDocument/2006/relationships/hyperlink" Target="https://doi.org/10.1021/acs.est.1c04158" TargetMode="External"/><Relationship Id="rId33" Type="http://schemas.openxmlformats.org/officeDocument/2006/relationships/hyperlink" Target="https://doi.org/10.13140/RG.2.2.32640.56325" TargetMode="External"/><Relationship Id="rId38" Type="http://schemas.openxmlformats.org/officeDocument/2006/relationships/hyperlink" Target="https://doi.org/10.1016/j.erss.2015.05.003" TargetMode="External"/><Relationship Id="rId2" Type="http://schemas.openxmlformats.org/officeDocument/2006/relationships/notesSlide" Target="../notesSlides/notesSlide19.xml"/><Relationship Id="rId16" Type="http://schemas.openxmlformats.org/officeDocument/2006/relationships/hyperlink" Target="https://doi.org/10.1177/20530196221078924" TargetMode="External"/><Relationship Id="rId20" Type="http://schemas.openxmlformats.org/officeDocument/2006/relationships/hyperlink" Target="https://doi.org/10.3389/fpsyg.2021.663627" TargetMode="External"/><Relationship Id="rId29" Type="http://schemas.openxmlformats.org/officeDocument/2006/relationships/hyperlink" Target="https://www.psychologie.uni-freiburg.de/Members/lreuter/Reuterdiss" TargetMode="External"/><Relationship Id="rId1" Type="http://schemas.openxmlformats.org/officeDocument/2006/relationships/slideLayout" Target="../slideLayouts/slideLayout7.xml"/><Relationship Id="rId6" Type="http://schemas.openxmlformats.org/officeDocument/2006/relationships/hyperlink" Target="https://doi.org/10.1007/s00481-009-0019-6" TargetMode="External"/><Relationship Id="rId11" Type="http://schemas.openxmlformats.org/officeDocument/2006/relationships/hyperlink" Target="https://doi.org/10.5964/jspp.v1i1.36" TargetMode="External"/><Relationship Id="rId24" Type="http://schemas.openxmlformats.org/officeDocument/2006/relationships/hyperlink" Target="https://doi.org/10.1177/20530196221095700" TargetMode="External"/><Relationship Id="rId32" Type="http://schemas.openxmlformats.org/officeDocument/2006/relationships/hyperlink" Target="https://doi.org/10.1007/s10551-015-2886-8" TargetMode="External"/><Relationship Id="rId37" Type="http://schemas.openxmlformats.org/officeDocument/2006/relationships/hyperlink" Target="https://doi.org/10.1016/j.techfore.2008.04.004" TargetMode="External"/><Relationship Id="rId40" Type="http://schemas.openxmlformats.org/officeDocument/2006/relationships/hyperlink" Target="https://doi.org/10.1007/s10676-010-9242-6" TargetMode="External"/><Relationship Id="rId5" Type="http://schemas.openxmlformats.org/officeDocument/2006/relationships/hyperlink" Target="https://doi.org/10.1007/s11569-010-0096-5" TargetMode="External"/><Relationship Id="rId15" Type="http://schemas.openxmlformats.org/officeDocument/2006/relationships/hyperlink" Target="https://doi.org/10.1038/nature14258" TargetMode="External"/><Relationship Id="rId23" Type="http://schemas.openxmlformats.org/officeDocument/2006/relationships/hyperlink" Target="https://doi.org/10.1023/B:MHEP.0000021848.75590.b0" TargetMode="External"/><Relationship Id="rId28" Type="http://schemas.openxmlformats.org/officeDocument/2006/relationships/hyperlink" Target="https://doi.org/10.1017/pls.2021.31" TargetMode="External"/><Relationship Id="rId36" Type="http://schemas.openxmlformats.org/officeDocument/2006/relationships/hyperlink" Target="https://doi.org/10.1016/j.ast.2015.07.007" TargetMode="External"/><Relationship Id="rId10" Type="http://schemas.openxmlformats.org/officeDocument/2006/relationships/hyperlink" Target="https://doi.org/10.1016/S0160-791X(01)00047-1" TargetMode="External"/><Relationship Id="rId19" Type="http://schemas.openxmlformats.org/officeDocument/2006/relationships/hyperlink" Target="https://doi.org/10.1017/pls.2021.16" TargetMode="External"/><Relationship Id="rId31" Type="http://schemas.openxmlformats.org/officeDocument/2006/relationships/hyperlink" Target="https://doi.org/10.1038/461472a" TargetMode="External"/><Relationship Id="rId4" Type="http://schemas.openxmlformats.org/officeDocument/2006/relationships/hyperlink" Target="http://dro.dur.ac.uk/6399/" TargetMode="External"/><Relationship Id="rId9" Type="http://schemas.openxmlformats.org/officeDocument/2006/relationships/hyperlink" Target="https://link.springer.com/book/10.1007/978-3-476-04901-8" TargetMode="External"/><Relationship Id="rId14" Type="http://schemas.openxmlformats.org/officeDocument/2006/relationships/hyperlink" Target="https://doi.org/10.1007/s10584-006-9059-9" TargetMode="External"/><Relationship Id="rId22" Type="http://schemas.openxmlformats.org/officeDocument/2006/relationships/hyperlink" Target="https://doi.org/10.1023/A:1006154023743" TargetMode="External"/><Relationship Id="rId27" Type="http://schemas.openxmlformats.org/officeDocument/2006/relationships/hyperlink" Target="https://doi.org/10.1111/aphw.12283" TargetMode="External"/><Relationship Id="rId30" Type="http://schemas.openxmlformats.org/officeDocument/2006/relationships/hyperlink" Target="https://doi.org/10.1037/0021-9010.91.4.737" TargetMode="External"/><Relationship Id="rId35" Type="http://schemas.openxmlformats.org/officeDocument/2006/relationships/hyperlink" Target="https://doi.org/10.1038/s41893-018-0194-x" TargetMode="External"/><Relationship Id="rId8" Type="http://schemas.openxmlformats.org/officeDocument/2006/relationships/hyperlink" Target="https://doi.org/10.2143/EP.6.2.505355" TargetMode="External"/><Relationship Id="rId3" Type="http://schemas.openxmlformats.org/officeDocument/2006/relationships/hyperlink" Target="https://doi.org/10.1038/415023a"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jmlr.csail.mit.edu/papers/volume18/16-645/16-645.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F616A0-0EB1-866B-44F0-86C79E9B3AEF}"/>
              </a:ext>
            </a:extLst>
          </p:cNvPr>
          <p:cNvSpPr>
            <a:spLocks noGrp="1"/>
          </p:cNvSpPr>
          <p:nvPr>
            <p:ph type="ctrTitle"/>
          </p:nvPr>
        </p:nvSpPr>
        <p:spPr>
          <a:xfrm>
            <a:off x="338639" y="886578"/>
            <a:ext cx="11341100" cy="1440000"/>
          </a:xfrm>
        </p:spPr>
        <p:txBody>
          <a:bodyPr/>
          <a:lstStyle/>
          <a:p>
            <a:r>
              <a:rPr lang="en-US" sz="4000" dirty="0"/>
              <a:t>Advancement of Cognitive-Affective Map</a:t>
            </a:r>
            <a:endParaRPr lang="de-DE" sz="4000" dirty="0"/>
          </a:p>
        </p:txBody>
      </p:sp>
      <p:sp>
        <p:nvSpPr>
          <p:cNvPr id="5" name="Textplatzhalter 4">
            <a:extLst>
              <a:ext uri="{FF2B5EF4-FFF2-40B4-BE49-F238E27FC236}">
                <a16:creationId xmlns:a16="http://schemas.microsoft.com/office/drawing/2014/main" id="{15E7F004-C019-480E-BA23-C78829C68BD4}"/>
              </a:ext>
            </a:extLst>
          </p:cNvPr>
          <p:cNvSpPr>
            <a:spLocks noGrp="1"/>
          </p:cNvSpPr>
          <p:nvPr>
            <p:ph type="body" sz="quarter" idx="10"/>
          </p:nvPr>
        </p:nvSpPr>
        <p:spPr/>
        <p:txBody>
          <a:bodyPr/>
          <a:lstStyle/>
          <a:p>
            <a:endParaRPr lang="en-US"/>
          </a:p>
        </p:txBody>
      </p:sp>
      <p:sp>
        <p:nvSpPr>
          <p:cNvPr id="6" name="Untertitel 5">
            <a:extLst>
              <a:ext uri="{FF2B5EF4-FFF2-40B4-BE49-F238E27FC236}">
                <a16:creationId xmlns:a16="http://schemas.microsoft.com/office/drawing/2014/main" id="{4D8ACA87-E537-4E25-92C0-8A884CE4451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4796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Overview: CAMs - Fields of Application</a:t>
            </a:r>
            <a:endParaRPr lang="de-DE" dirty="0">
              <a:solidFill>
                <a:srgbClr val="000000"/>
              </a:solidFill>
            </a:endParaRP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10</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dirty="0"/>
              <a:t>    to study if CAMs are supplementary to questionnaires - Mansell et al. (2021); Mansell et al. (2021)</a:t>
            </a:r>
          </a:p>
          <a:p>
            <a:r>
              <a:rPr lang="en-US" dirty="0"/>
              <a:t>    agent-based modelling - e.g. Wolf et al. (2015); </a:t>
            </a:r>
            <a:r>
              <a:rPr lang="en-US" dirty="0" err="1"/>
              <a:t>Schröder</a:t>
            </a:r>
            <a:r>
              <a:rPr lang="en-US" dirty="0"/>
              <a:t> et al. (2017)</a:t>
            </a:r>
          </a:p>
          <a:p>
            <a:r>
              <a:rPr lang="en-US" dirty="0"/>
              <a:t>    use CAMs for conflict mediation - e.g. Gros et al. (2021)</a:t>
            </a:r>
          </a:p>
          <a:p>
            <a:r>
              <a:rPr lang="en-US" dirty="0"/>
              <a:t>    evaluate via CAMs the success of an intervention - e.g. Reuter et al. (2021); </a:t>
            </a:r>
            <a:r>
              <a:rPr lang="en-US" dirty="0" err="1"/>
              <a:t>Luthardt</a:t>
            </a:r>
            <a:r>
              <a:rPr lang="en-US" dirty="0"/>
              <a:t> et al. (2020)</a:t>
            </a:r>
          </a:p>
          <a:p>
            <a:r>
              <a:rPr lang="en-US" dirty="0"/>
              <a:t>    use CAMs as a pre-study to </a:t>
            </a:r>
            <a:r>
              <a:rPr lang="en-US" dirty="0" err="1"/>
              <a:t>entrich</a:t>
            </a:r>
            <a:r>
              <a:rPr lang="en-US" dirty="0"/>
              <a:t> subsequent survey studies - e.g. Fenn et al. (2023)</a:t>
            </a:r>
          </a:p>
          <a:p>
            <a:r>
              <a:rPr lang="en-US" dirty="0"/>
              <a:t>    …</a:t>
            </a:r>
          </a:p>
          <a:p>
            <a:endParaRPr lang="en-US" dirty="0"/>
          </a:p>
          <a:p>
            <a:endParaRPr lang="en-US" dirty="0"/>
          </a:p>
          <a:p>
            <a:endParaRPr lang="en-US" dirty="0"/>
          </a:p>
          <a:p>
            <a:r>
              <a:rPr lang="en-US" dirty="0"/>
              <a:t>see two sections of CAM tools online documentation: “Additional Resources”; “What are the advantages of using Cognitive-Affective Maps?” in </a:t>
            </a:r>
            <a:r>
              <a:rPr lang="en-US" dirty="0">
                <a:hlinkClick r:id="rId3"/>
              </a:rPr>
              <a:t>https://osf.io/q5hj4/</a:t>
            </a:r>
            <a:endParaRPr lang="en-US" dirty="0"/>
          </a:p>
          <a:p>
            <a:endParaRPr lang="en-US"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64395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DA4AD-7CE1-4CA0-93FA-E6AE5DB8112D}"/>
              </a:ext>
            </a:extLst>
          </p:cNvPr>
          <p:cNvSpPr>
            <a:spLocks noGrp="1"/>
          </p:cNvSpPr>
          <p:nvPr>
            <p:ph type="title"/>
          </p:nvPr>
        </p:nvSpPr>
        <p:spPr>
          <a:xfrm>
            <a:off x="442913" y="365125"/>
            <a:ext cx="11341100" cy="831497"/>
          </a:xfrm>
        </p:spPr>
        <p:txBody>
          <a:bodyPr/>
          <a:lstStyle/>
          <a:p>
            <a:r>
              <a:rPr lang="en-US" dirty="0"/>
              <a:t>Cognitive-Affective Mapping</a:t>
            </a:r>
            <a:br>
              <a:rPr lang="de-DE" dirty="0"/>
            </a:br>
            <a:r>
              <a:rPr lang="en-US" dirty="0">
                <a:solidFill>
                  <a:srgbClr val="000000"/>
                </a:solidFill>
              </a:rPr>
              <a:t>Fundamental Hypothesis</a:t>
            </a:r>
            <a:endParaRPr lang="en-US" dirty="0"/>
          </a:p>
        </p:txBody>
      </p:sp>
      <p:sp>
        <p:nvSpPr>
          <p:cNvPr id="3" name="Textplatzhalter 2">
            <a:extLst>
              <a:ext uri="{FF2B5EF4-FFF2-40B4-BE49-F238E27FC236}">
                <a16:creationId xmlns:a16="http://schemas.microsoft.com/office/drawing/2014/main" id="{D1FF8239-513D-4F8C-A89C-3392C6FEDC10}"/>
              </a:ext>
            </a:extLst>
          </p:cNvPr>
          <p:cNvSpPr>
            <a:spLocks noGrp="1"/>
          </p:cNvSpPr>
          <p:nvPr>
            <p:ph type="body" sz="quarter" idx="13"/>
          </p:nvPr>
        </p:nvSpPr>
        <p:spPr>
          <a:xfrm>
            <a:off x="442913" y="1395767"/>
            <a:ext cx="11341099" cy="1132944"/>
          </a:xfrm>
        </p:spPr>
        <p:txBody>
          <a:bodyPr/>
          <a:lstStyle/>
          <a:p>
            <a:pPr marL="0" indent="0">
              <a:buNone/>
            </a:pPr>
            <a:r>
              <a:rPr lang="en-US" sz="1600" b="1" dirty="0">
                <a:solidFill>
                  <a:schemeClr val="accent1"/>
                </a:solidFill>
              </a:rPr>
              <a:t>Hypothesis</a:t>
            </a:r>
            <a:r>
              <a:rPr lang="en-US" dirty="0"/>
              <a:t>: The generation process of CAMs is not arbitrary, but is determined by multiple processes at multiple levels, and thus CAMs from similar individuals on an identical topic exhibit systematic correlations (similar data generating process)</a:t>
            </a:r>
          </a:p>
        </p:txBody>
      </p:sp>
      <p:sp>
        <p:nvSpPr>
          <p:cNvPr id="5" name="Fußzeilenplatzhalter 4">
            <a:extLst>
              <a:ext uri="{FF2B5EF4-FFF2-40B4-BE49-F238E27FC236}">
                <a16:creationId xmlns:a16="http://schemas.microsoft.com/office/drawing/2014/main" id="{FE4410F5-9BFD-4745-966C-D21243E0610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3DCC645-367A-4A67-BCD8-CF9FB999C2D6}"/>
              </a:ext>
            </a:extLst>
          </p:cNvPr>
          <p:cNvSpPr>
            <a:spLocks noGrp="1"/>
          </p:cNvSpPr>
          <p:nvPr>
            <p:ph type="sldNum" sz="quarter" idx="16"/>
          </p:nvPr>
        </p:nvSpPr>
        <p:spPr/>
        <p:txBody>
          <a:bodyPr/>
          <a:lstStyle/>
          <a:p>
            <a:fld id="{C2571F0E-BA57-4409-A3A5-945CC828A36E}" type="slidenum">
              <a:rPr lang="de-DE" smtClean="0"/>
              <a:pPr/>
              <a:t>11</a:t>
            </a:fld>
            <a:endParaRPr lang="de-DE" dirty="0"/>
          </a:p>
        </p:txBody>
      </p:sp>
      <p:sp>
        <p:nvSpPr>
          <p:cNvPr id="7" name="Textplatzhalter 2">
            <a:extLst>
              <a:ext uri="{FF2B5EF4-FFF2-40B4-BE49-F238E27FC236}">
                <a16:creationId xmlns:a16="http://schemas.microsoft.com/office/drawing/2014/main" id="{39AE49C3-039A-42DC-8E3A-0C1B72FC44A6}"/>
              </a:ext>
            </a:extLst>
          </p:cNvPr>
          <p:cNvSpPr txBox="1">
            <a:spLocks/>
          </p:cNvSpPr>
          <p:nvPr/>
        </p:nvSpPr>
        <p:spPr>
          <a:xfrm>
            <a:off x="425450" y="5630503"/>
            <a:ext cx="11341099" cy="831497"/>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dirty="0"/>
              <a:t>if stochasticity is ubiquitous in complex networks, these networks are not maximally random either; rather, they obey organization principles that make them functional</a:t>
            </a:r>
          </a:p>
        </p:txBody>
      </p:sp>
      <p:pic>
        <p:nvPicPr>
          <p:cNvPr id="9" name="Grafik 8">
            <a:extLst>
              <a:ext uri="{FF2B5EF4-FFF2-40B4-BE49-F238E27FC236}">
                <a16:creationId xmlns:a16="http://schemas.microsoft.com/office/drawing/2014/main" id="{B0E85A39-2D68-48CD-ABD4-859CAC2666DB}"/>
              </a:ext>
            </a:extLst>
          </p:cNvPr>
          <p:cNvPicPr>
            <a:picLocks noChangeAspect="1"/>
          </p:cNvPicPr>
          <p:nvPr/>
        </p:nvPicPr>
        <p:blipFill rotWithShape="1">
          <a:blip r:embed="rId2">
            <a:extLst>
              <a:ext uri="{28A0092B-C50C-407E-A947-70E740481C1C}">
                <a14:useLocalDpi xmlns:a14="http://schemas.microsoft.com/office/drawing/2010/main" val="0"/>
              </a:ext>
            </a:extLst>
          </a:blip>
          <a:srcRect l="4792" r="3659" b="8309"/>
          <a:stretch/>
        </p:blipFill>
        <p:spPr>
          <a:xfrm>
            <a:off x="6491112" y="2220950"/>
            <a:ext cx="3872090" cy="2808685"/>
          </a:xfrm>
          <a:prstGeom prst="rect">
            <a:avLst/>
          </a:prstGeom>
        </p:spPr>
      </p:pic>
      <p:sp>
        <p:nvSpPr>
          <p:cNvPr id="10" name="Textplatzhalter 2">
            <a:extLst>
              <a:ext uri="{FF2B5EF4-FFF2-40B4-BE49-F238E27FC236}">
                <a16:creationId xmlns:a16="http://schemas.microsoft.com/office/drawing/2014/main" id="{E9EAACC7-5F4E-4417-9CCF-13EE0012C33B}"/>
              </a:ext>
            </a:extLst>
          </p:cNvPr>
          <p:cNvSpPr txBox="1">
            <a:spLocks/>
          </p:cNvSpPr>
          <p:nvPr/>
        </p:nvSpPr>
        <p:spPr>
          <a:xfrm>
            <a:off x="425450" y="2996401"/>
            <a:ext cx="4559124" cy="2033234"/>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lvl="1"/>
            <a:r>
              <a:rPr lang="en-US" dirty="0"/>
              <a:t>can be presented by a „emergent product of interaction between networks of mental representations at the individual level and networks of social communication at the group level“</a:t>
            </a:r>
          </a:p>
        </p:txBody>
      </p:sp>
      <p:sp>
        <p:nvSpPr>
          <p:cNvPr id="11" name="Textplatzhalter 7">
            <a:extLst>
              <a:ext uri="{FF2B5EF4-FFF2-40B4-BE49-F238E27FC236}">
                <a16:creationId xmlns:a16="http://schemas.microsoft.com/office/drawing/2014/main" id="{18DA9DD1-00AA-495D-8E28-6A49DE35C0EF}"/>
              </a:ext>
            </a:extLst>
          </p:cNvPr>
          <p:cNvSpPr txBox="1">
            <a:spLocks/>
          </p:cNvSpPr>
          <p:nvPr/>
        </p:nvSpPr>
        <p:spPr>
          <a:xfrm>
            <a:off x="6491112" y="5044714"/>
            <a:ext cx="5581649" cy="37947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500" kern="1200">
                <a:solidFill>
                  <a:srgbClr val="000000"/>
                </a:solidFill>
                <a:latin typeface="+mn-lt"/>
                <a:ea typeface="+mn-ea"/>
                <a:cs typeface="+mn-cs"/>
              </a:defRPr>
            </a:lvl1pPr>
            <a:lvl2pPr marL="32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2pPr>
            <a:lvl3pPr marL="68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3pPr>
            <a:lvl4pPr marL="104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4pPr>
            <a:lvl5pPr marL="140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sz="800" dirty="0"/>
              <a:t>Homer-Dixon, T., Maynard, J. L., </a:t>
            </a:r>
            <a:r>
              <a:rPr lang="en-US" sz="800" dirty="0" err="1"/>
              <a:t>Mildenberger</a:t>
            </a:r>
            <a:r>
              <a:rPr lang="en-US" sz="800" dirty="0"/>
              <a:t>, M., </a:t>
            </a:r>
            <a:r>
              <a:rPr lang="en-US" sz="800" dirty="0" err="1"/>
              <a:t>Milkoreit</a:t>
            </a:r>
            <a:r>
              <a:rPr lang="en-US" sz="800" dirty="0"/>
              <a:t>, M., Mock, S. J., </a:t>
            </a:r>
            <a:r>
              <a:rPr lang="en-US" sz="800" dirty="0" err="1"/>
              <a:t>Quilley</a:t>
            </a:r>
            <a:r>
              <a:rPr lang="en-US" sz="800" dirty="0"/>
              <a:t>, S., </a:t>
            </a:r>
            <a:r>
              <a:rPr lang="en-US" sz="800" dirty="0" err="1"/>
              <a:t>Schröder</a:t>
            </a:r>
            <a:r>
              <a:rPr lang="en-US" sz="800" dirty="0"/>
              <a:t>, T., &amp; </a:t>
            </a:r>
            <a:r>
              <a:rPr lang="en-US" sz="800" dirty="0" err="1"/>
              <a:t>Thagard</a:t>
            </a:r>
            <a:r>
              <a:rPr lang="en-US" sz="800" dirty="0"/>
              <a:t>, P. (2013). A Complex Systems Approach to the Study of Ideology: Cognitive-Affective Structures and the Dynamics of Belief Systems. </a:t>
            </a:r>
            <a:r>
              <a:rPr lang="en-US" sz="800" i="1" dirty="0"/>
              <a:t>Journal of Social and Political Psychology</a:t>
            </a:r>
            <a:r>
              <a:rPr lang="en-US" sz="800" dirty="0"/>
              <a:t>, </a:t>
            </a:r>
            <a:r>
              <a:rPr lang="en-US" sz="800" i="1" dirty="0"/>
              <a:t>1</a:t>
            </a:r>
            <a:r>
              <a:rPr lang="en-US" sz="800" dirty="0"/>
              <a:t>(1), Article 1. </a:t>
            </a:r>
            <a:r>
              <a:rPr lang="en-US" sz="800" dirty="0">
                <a:solidFill>
                  <a:schemeClr val="tx1">
                    <a:lumMod val="75000"/>
                  </a:schemeClr>
                </a:solidFill>
                <a:hlinkClick r:id="rId3">
                  <a:extLst>
                    <a:ext uri="{A12FA001-AC4F-418D-AE19-62706E023703}">
                      <ahyp:hlinkClr xmlns:ahyp="http://schemas.microsoft.com/office/drawing/2018/hyperlinkcolor" val="tx"/>
                    </a:ext>
                  </a:extLst>
                </a:hlinkClick>
              </a:rPr>
              <a:t>https://doi.org/10.5964/jspp.v1i1.36</a:t>
            </a:r>
            <a:r>
              <a:rPr lang="en-US" sz="800" dirty="0"/>
              <a:t>; Figure 1</a:t>
            </a:r>
            <a:endParaRPr lang="en-US" sz="800" dirty="0">
              <a:effectLst/>
            </a:endParaRPr>
          </a:p>
        </p:txBody>
      </p:sp>
      <p:sp>
        <p:nvSpPr>
          <p:cNvPr id="12" name="Textfeld 11">
            <a:extLst>
              <a:ext uri="{FF2B5EF4-FFF2-40B4-BE49-F238E27FC236}">
                <a16:creationId xmlns:a16="http://schemas.microsoft.com/office/drawing/2014/main" id="{937CE254-4B95-4D2A-BC33-FAD76C4A7ABA}"/>
              </a:ext>
            </a:extLst>
          </p:cNvPr>
          <p:cNvSpPr txBox="1"/>
          <p:nvPr/>
        </p:nvSpPr>
        <p:spPr>
          <a:xfrm>
            <a:off x="10098934" y="6159690"/>
            <a:ext cx="1112805" cy="246221"/>
          </a:xfrm>
          <a:prstGeom prst="rect">
            <a:avLst/>
          </a:prstGeom>
          <a:noFill/>
        </p:spPr>
        <p:txBody>
          <a:bodyPr wrap="none" rtlCol="0">
            <a:spAutoFit/>
          </a:bodyPr>
          <a:lstStyle/>
          <a:p>
            <a:r>
              <a:rPr lang="en-US" sz="1000" dirty="0">
                <a:solidFill>
                  <a:srgbClr val="000000"/>
                </a:solidFill>
              </a:rPr>
              <a:t>(</a:t>
            </a:r>
            <a:r>
              <a:rPr lang="en-US" sz="1000" dirty="0" err="1">
                <a:solidFill>
                  <a:srgbClr val="000000"/>
                </a:solidFill>
              </a:rPr>
              <a:t>Bianconi</a:t>
            </a:r>
            <a:r>
              <a:rPr lang="en-US" sz="1000" dirty="0">
                <a:solidFill>
                  <a:srgbClr val="000000"/>
                </a:solidFill>
              </a:rPr>
              <a:t>, 2018)</a:t>
            </a:r>
          </a:p>
        </p:txBody>
      </p:sp>
    </p:spTree>
    <p:extLst>
      <p:ext uri="{BB962C8B-B14F-4D97-AF65-F5344CB8AC3E}">
        <p14:creationId xmlns:p14="http://schemas.microsoft.com/office/powerpoint/2010/main" val="47620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12</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endParaRPr lang="en-US"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618024" cy="246221"/>
          </a:xfrm>
          <a:prstGeom prst="rect">
            <a:avLst/>
          </a:prstGeom>
          <a:noFill/>
        </p:spPr>
        <p:txBody>
          <a:bodyPr wrap="none" rtlCol="0">
            <a:spAutoFit/>
          </a:bodyPr>
          <a:lstStyle/>
          <a:p>
            <a:r>
              <a:rPr lang="it-IT" sz="1000" dirty="0">
                <a:solidFill>
                  <a:srgbClr val="000000"/>
                </a:solidFill>
              </a:rPr>
              <a:t>Bianconi (2018); Homer-Dixon et al. (2013)</a:t>
            </a:r>
            <a:endParaRPr lang="en-US" sz="1000" dirty="0">
              <a:solidFill>
                <a:srgbClr val="000000"/>
              </a:solidFill>
            </a:endParaRPr>
          </a:p>
        </p:txBody>
      </p:sp>
      <p:sp>
        <p:nvSpPr>
          <p:cNvPr id="3" name="Textfeld 2">
            <a:extLst>
              <a:ext uri="{FF2B5EF4-FFF2-40B4-BE49-F238E27FC236}">
                <a16:creationId xmlns:a16="http://schemas.microsoft.com/office/drawing/2014/main" id="{18349910-0127-4D8A-8BA8-7BCA32D0EC71}"/>
              </a:ext>
            </a:extLst>
          </p:cNvPr>
          <p:cNvSpPr txBox="1"/>
          <p:nvPr/>
        </p:nvSpPr>
        <p:spPr>
          <a:xfrm>
            <a:off x="2364827" y="2867502"/>
            <a:ext cx="7240187" cy="646331"/>
          </a:xfrm>
          <a:prstGeom prst="rect">
            <a:avLst/>
          </a:prstGeom>
          <a:noFill/>
        </p:spPr>
        <p:txBody>
          <a:bodyPr wrap="none" rtlCol="0">
            <a:spAutoFit/>
          </a:bodyPr>
          <a:lstStyle/>
          <a:p>
            <a:r>
              <a:rPr lang="en-US" b="1" dirty="0"/>
              <a:t>DGP: Stochastic Process &gt; see “</a:t>
            </a:r>
            <a:r>
              <a:rPr lang="en-US" b="1" dirty="0" err="1"/>
              <a:t>CAMtools</a:t>
            </a:r>
            <a:r>
              <a:rPr lang="en-US" b="1" dirty="0"/>
              <a:t> Workshop 20231128”</a:t>
            </a:r>
          </a:p>
          <a:p>
            <a:endParaRPr lang="en-US" dirty="0"/>
          </a:p>
        </p:txBody>
      </p:sp>
    </p:spTree>
    <p:extLst>
      <p:ext uri="{BB962C8B-B14F-4D97-AF65-F5344CB8AC3E}">
        <p14:creationId xmlns:p14="http://schemas.microsoft.com/office/powerpoint/2010/main" val="3609270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Literature related to CAMs</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13</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b="1" dirty="0"/>
              <a:t>Mental models</a:t>
            </a:r>
            <a:r>
              <a:rPr lang="en-US" dirty="0"/>
              <a:t> are internal representations of the world that individuals create to interpret, understand, and interact with their environment. These models are shaped by personal experiences, knowledge, and beliefs, and they guide how people perceive situations, make decisions, and solve problems. Mental models are dynamic and can evolve with new information and experiences.</a:t>
            </a:r>
          </a:p>
          <a:p>
            <a:r>
              <a:rPr lang="en-US" b="1" dirty="0"/>
              <a:t>Semantic networks</a:t>
            </a:r>
            <a:r>
              <a:rPr lang="en-US" dirty="0"/>
              <a:t> are a type of knowledge representation in cognitive science, artificial intelligence, and computer science. These networks are used to model the relational structure of knowledge, showing how different concepts are interconnected. Semantic networks can be used for information retrieval, understanding language, and in artificial intelligence for tasks like reasoning and decision-making.</a:t>
            </a:r>
          </a:p>
          <a:p>
            <a:r>
              <a:rPr lang="en-US" b="1" dirty="0"/>
              <a:t>Fuzzy Cognitive Map</a:t>
            </a:r>
            <a:r>
              <a:rPr lang="en-US" dirty="0"/>
              <a:t> is a cognitive model that represents the causal reasoning and decision-making processes of individuals or systems. Causal relationships between concepts are depicted as weighted, directed edges. The weights (degrees of influence) can have positive or negative values, indicating the type and strength of the influence one concept has on another.</a:t>
            </a:r>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1426831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Current Work Publication List I - Empirical Articles</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14</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a:lnSpc>
                <a:spcPct val="100000"/>
              </a:lnSpc>
            </a:pPr>
            <a:r>
              <a:rPr lang="en-US" sz="1600" dirty="0" err="1"/>
              <a:t>Höfele</a:t>
            </a:r>
            <a:r>
              <a:rPr lang="en-US" sz="1600" dirty="0"/>
              <a:t>, P., Reuter, L., </a:t>
            </a:r>
            <a:r>
              <a:rPr lang="en-US" sz="1600" dirty="0" err="1"/>
              <a:t>Estadieu</a:t>
            </a:r>
            <a:r>
              <a:rPr lang="en-US" sz="1600" dirty="0"/>
              <a:t>, L., </a:t>
            </a:r>
            <a:r>
              <a:rPr lang="en-US" sz="1600" dirty="0" err="1"/>
              <a:t>Livanec</a:t>
            </a:r>
            <a:r>
              <a:rPr lang="en-US" sz="1600" dirty="0"/>
              <a:t>, S., Stumpf, M., &amp; </a:t>
            </a:r>
            <a:r>
              <a:rPr lang="en-US" sz="1600" dirty="0" err="1"/>
              <a:t>Kiesel</a:t>
            </a:r>
            <a:r>
              <a:rPr lang="en-US" sz="1600" dirty="0"/>
              <a:t>, A. (2022). Connecting the methods of psychology and philosophy: Applying Cognitive-Affective Maps (CAMs) to identify ethical principles underlying the evaluation of bioinspired technologies. Philosophical Psychology, 0(0), 1–24. </a:t>
            </a:r>
            <a:r>
              <a:rPr lang="en-US" sz="1600" dirty="0">
                <a:hlinkClick r:id="rId3"/>
              </a:rPr>
              <a:t>https://doi.org/10.1080/09515089.2022.2113770</a:t>
            </a:r>
            <a:endParaRPr lang="en-US" sz="1600" dirty="0"/>
          </a:p>
          <a:p>
            <a:pPr>
              <a:lnSpc>
                <a:spcPct val="100000"/>
              </a:lnSpc>
            </a:pPr>
            <a:r>
              <a:rPr lang="en-US" sz="1600" b="1" dirty="0" err="1"/>
              <a:t>Luthardt</a:t>
            </a:r>
            <a:r>
              <a:rPr lang="en-US" sz="1600" dirty="0"/>
              <a:t>, J., Morgan, J. H., Bormann, I., &amp; </a:t>
            </a:r>
            <a:r>
              <a:rPr lang="en-US" sz="1600" dirty="0" err="1"/>
              <a:t>Schröder</a:t>
            </a:r>
            <a:r>
              <a:rPr lang="en-US" sz="1600" dirty="0"/>
              <a:t>, T. (2022). Quantifying emotionally grounded discursive knowledge with cognitive-affective maps. Quality &amp; Quantity, 56(3), 1557–1595. </a:t>
            </a:r>
            <a:r>
              <a:rPr lang="en-US" sz="1600" dirty="0">
                <a:hlinkClick r:id="rId4"/>
              </a:rPr>
              <a:t>https://doi.org/10.1007/s11135-021-01195-7</a:t>
            </a:r>
            <a:endParaRPr lang="en-US" sz="1600" dirty="0"/>
          </a:p>
          <a:p>
            <a:pPr>
              <a:lnSpc>
                <a:spcPct val="100000"/>
              </a:lnSpc>
            </a:pPr>
            <a:r>
              <a:rPr lang="en-US" sz="1600" b="1" dirty="0" err="1"/>
              <a:t>Luthardt</a:t>
            </a:r>
            <a:r>
              <a:rPr lang="en-US" sz="1600" dirty="0"/>
              <a:t>, J., </a:t>
            </a:r>
            <a:r>
              <a:rPr lang="en-US" sz="1600" dirty="0" err="1"/>
              <a:t>Schröder</a:t>
            </a:r>
            <a:r>
              <a:rPr lang="en-US" sz="1600" dirty="0"/>
              <a:t>, T., Hildebrandt, F., &amp; Bormann, I. (2020). “And Then We’ll Just Check If It Suits Us” – Cognitive-Affective Maps of Social Innovation in Early Childhood Education. Frontiers in Education, 5, 1–19. </a:t>
            </a:r>
            <a:r>
              <a:rPr lang="en-US" sz="1600" dirty="0">
                <a:hlinkClick r:id="rId5"/>
              </a:rPr>
              <a:t>https://doi.org/10.3389/feduc.2020.00033</a:t>
            </a:r>
            <a:endParaRPr lang="en-US" sz="1600" dirty="0"/>
          </a:p>
          <a:p>
            <a:pPr>
              <a:lnSpc>
                <a:spcPct val="100000"/>
              </a:lnSpc>
            </a:pPr>
            <a:r>
              <a:rPr lang="en-US" sz="1600" b="1" dirty="0"/>
              <a:t>Mansell</a:t>
            </a:r>
            <a:r>
              <a:rPr lang="en-US" sz="1600" dirty="0"/>
              <a:t>, J., Mock, S., Rhea, C., </a:t>
            </a:r>
            <a:r>
              <a:rPr lang="en-US" sz="1600" dirty="0" err="1"/>
              <a:t>Tecza</a:t>
            </a:r>
            <a:r>
              <a:rPr lang="en-US" sz="1600" dirty="0"/>
              <a:t>, A., &amp; </a:t>
            </a:r>
            <a:r>
              <a:rPr lang="en-US" sz="1600" dirty="0" err="1"/>
              <a:t>Piereder</a:t>
            </a:r>
            <a:r>
              <a:rPr lang="en-US" sz="1600" dirty="0"/>
              <a:t>, J. (2021). Measuring attitudes as a complex system: Structured thinking and support for the Canadian carbon tax. Politics and the Life Sciences, 40(2), 179–201. </a:t>
            </a:r>
            <a:r>
              <a:rPr lang="en-US" sz="1600" dirty="0">
                <a:hlinkClick r:id="rId6"/>
              </a:rPr>
              <a:t>https://doi.org/10.1017/pls.2021.16</a:t>
            </a:r>
            <a:endParaRPr lang="en-US" sz="1600" dirty="0"/>
          </a:p>
          <a:p>
            <a:pPr>
              <a:lnSpc>
                <a:spcPct val="100000"/>
              </a:lnSpc>
            </a:pPr>
            <a:r>
              <a:rPr lang="en-US" sz="1600" b="1" dirty="0"/>
              <a:t>Mansell</a:t>
            </a:r>
            <a:r>
              <a:rPr lang="en-US" sz="1600" dirty="0"/>
              <a:t>, J., Reuter, L., Rhea, C., &amp; </a:t>
            </a:r>
            <a:r>
              <a:rPr lang="en-US" sz="1600" dirty="0" err="1"/>
              <a:t>Kiesel</a:t>
            </a:r>
            <a:r>
              <a:rPr lang="en-US" sz="1600" dirty="0"/>
              <a:t>, A. (2021). A Novel Network Approach to Capture Cognition and Affect: COVID-19 Experiences in Canada and Germany. Frontiers in Psychology, 12, 1–14. </a:t>
            </a:r>
            <a:r>
              <a:rPr lang="en-US" sz="1600" dirty="0">
                <a:hlinkClick r:id="rId7"/>
              </a:rPr>
              <a:t>https://doi.org/10.3389/fpsyg.2021.663627</a:t>
            </a:r>
            <a:endParaRPr lang="en-US" sz="1600" dirty="0"/>
          </a:p>
          <a:p>
            <a:pPr>
              <a:lnSpc>
                <a:spcPct val="100000"/>
              </a:lnSpc>
            </a:pPr>
            <a:r>
              <a:rPr lang="en-US" sz="1600" dirty="0"/>
              <a:t>Reuter, L., Fenn, J., </a:t>
            </a:r>
            <a:r>
              <a:rPr lang="en-US" sz="1600" dirty="0" err="1"/>
              <a:t>Bilo</a:t>
            </a:r>
            <a:r>
              <a:rPr lang="en-US" sz="1600" dirty="0"/>
              <a:t>, T. A., Schulz, M., </a:t>
            </a:r>
            <a:r>
              <a:rPr lang="en-US" sz="1600" dirty="0" err="1"/>
              <a:t>Weyland</a:t>
            </a:r>
            <a:r>
              <a:rPr lang="en-US" sz="1600" dirty="0"/>
              <a:t>, A. L., </a:t>
            </a:r>
            <a:r>
              <a:rPr lang="en-US" sz="1600" dirty="0" err="1"/>
              <a:t>Kiesel</a:t>
            </a:r>
            <a:r>
              <a:rPr lang="en-US" sz="1600" dirty="0"/>
              <a:t>, A., &amp; </a:t>
            </a:r>
            <a:r>
              <a:rPr lang="en-US" sz="1600" dirty="0" err="1"/>
              <a:t>Thomaschke</a:t>
            </a:r>
            <a:r>
              <a:rPr lang="en-US" sz="1600" dirty="0"/>
              <a:t>, R. (2021). Leisure walks modulate the cognitive and affective representation of the corona pandemic: Employing Cognitive-Affective Maps within a randomized experimental design. Applied Psychology: Health and Well-Being, 13(4), 952–967. </a:t>
            </a:r>
            <a:r>
              <a:rPr lang="en-US" sz="1600" dirty="0">
                <a:hlinkClick r:id="rId8"/>
              </a:rPr>
              <a:t>https://doi.org/10.1111/aphw.12283</a:t>
            </a:r>
            <a:endParaRPr lang="en-US" sz="1600" dirty="0"/>
          </a:p>
          <a:p>
            <a:pPr>
              <a:lnSpc>
                <a:spcPct val="100000"/>
              </a:lnSpc>
            </a:pPr>
            <a:r>
              <a:rPr lang="en-US" sz="1600" b="1" dirty="0"/>
              <a:t>Fenn</a:t>
            </a:r>
            <a:r>
              <a:rPr lang="en-US" sz="1600" dirty="0"/>
              <a:t>, J., Helm, J., </a:t>
            </a:r>
            <a:r>
              <a:rPr lang="en-US" sz="1600" dirty="0" err="1"/>
              <a:t>Höfele</a:t>
            </a:r>
            <a:r>
              <a:rPr lang="en-US" sz="1600" dirty="0"/>
              <a:t>, P., </a:t>
            </a:r>
            <a:r>
              <a:rPr lang="en-US" sz="1600" dirty="0" err="1"/>
              <a:t>Kulbe</a:t>
            </a:r>
            <a:r>
              <a:rPr lang="en-US" sz="1600" dirty="0"/>
              <a:t>, L., Ernst, A., &amp; </a:t>
            </a:r>
            <a:r>
              <a:rPr lang="en-US" sz="1600" dirty="0" err="1"/>
              <a:t>Kiesel</a:t>
            </a:r>
            <a:r>
              <a:rPr lang="en-US" sz="1600" dirty="0"/>
              <a:t>, A. (2023). Identifying Key-Psychological Factors Influencing the Acceptance of yet Emerging Technologies – A Multi-Method-Approach to Inform Climate Policy.</a:t>
            </a:r>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1944031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Current Work Publication List II - Bachelor, Master Theses I</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15</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a:lnSpc>
                <a:spcPct val="100000"/>
              </a:lnSpc>
            </a:pPr>
            <a:r>
              <a:rPr lang="en-US" sz="1600" dirty="0" err="1"/>
              <a:t>Bilo</a:t>
            </a:r>
            <a:r>
              <a:rPr lang="en-US" sz="1600" dirty="0"/>
              <a:t>, T., &amp; Helm, J. (2021). A Further Step Towards Sustainable Development – Re-evaluating and Expanding Cognitive-Affective Mapping for Technology Acceptance Prediction. </a:t>
            </a:r>
            <a:r>
              <a:rPr lang="en-US" sz="1600" dirty="0">
                <a:hlinkClick r:id="rId3"/>
              </a:rPr>
              <a:t>https://www.psychologie.uni-freiburg.de/abteilungen/Allgemeine.Psychologie/research/cam-research/bachelorthesis_bilo-helm_2021_english.pdf</a:t>
            </a:r>
            <a:endParaRPr lang="en-US" sz="1600" dirty="0"/>
          </a:p>
          <a:p>
            <a:pPr>
              <a:lnSpc>
                <a:spcPct val="100000"/>
              </a:lnSpc>
            </a:pPr>
            <a:r>
              <a:rPr lang="en-US" sz="1600" dirty="0" err="1"/>
              <a:t>Dörr</a:t>
            </a:r>
            <a:r>
              <a:rPr lang="en-US" sz="1600" dirty="0"/>
              <a:t>, M. (2020). Eine Qualitative </a:t>
            </a:r>
            <a:r>
              <a:rPr lang="en-US" sz="1600" dirty="0" err="1"/>
              <a:t>Analyse</a:t>
            </a:r>
            <a:r>
              <a:rPr lang="en-US" sz="1600" dirty="0"/>
              <a:t> von </a:t>
            </a:r>
            <a:r>
              <a:rPr lang="en-US" sz="1600" dirty="0" err="1"/>
              <a:t>Kognitiv-Affektiven</a:t>
            </a:r>
            <a:r>
              <a:rPr lang="en-US" sz="1600" dirty="0"/>
              <a:t> </a:t>
            </a:r>
            <a:r>
              <a:rPr lang="en-US" sz="1600" dirty="0" err="1"/>
              <a:t>Karten</a:t>
            </a:r>
            <a:r>
              <a:rPr lang="en-US" sz="1600" dirty="0"/>
              <a:t>: </a:t>
            </a:r>
            <a:r>
              <a:rPr lang="en-US" sz="1600" dirty="0" err="1"/>
              <a:t>Können</a:t>
            </a:r>
            <a:r>
              <a:rPr lang="en-US" sz="1600" dirty="0"/>
              <a:t> </a:t>
            </a:r>
            <a:r>
              <a:rPr lang="en-US" sz="1600" dirty="0" err="1"/>
              <a:t>Daten</a:t>
            </a:r>
            <a:r>
              <a:rPr lang="en-US" sz="1600" dirty="0"/>
              <a:t> von </a:t>
            </a:r>
            <a:r>
              <a:rPr lang="en-US" sz="1600" dirty="0" err="1"/>
              <a:t>Kognitiv-Affektiven</a:t>
            </a:r>
            <a:r>
              <a:rPr lang="en-US" sz="1600" dirty="0"/>
              <a:t> </a:t>
            </a:r>
            <a:r>
              <a:rPr lang="en-US" sz="1600" dirty="0" err="1"/>
              <a:t>Karten</a:t>
            </a:r>
            <a:r>
              <a:rPr lang="en-US" sz="1600" dirty="0"/>
              <a:t> </a:t>
            </a:r>
            <a:r>
              <a:rPr lang="en-US" sz="1600" dirty="0" err="1"/>
              <a:t>im</a:t>
            </a:r>
            <a:r>
              <a:rPr lang="en-US" sz="1600" dirty="0"/>
              <a:t> </a:t>
            </a:r>
            <a:r>
              <a:rPr lang="en-US" sz="1600" dirty="0" err="1"/>
              <a:t>Vergleich</a:t>
            </a:r>
            <a:r>
              <a:rPr lang="en-US" sz="1600" dirty="0"/>
              <a:t> </a:t>
            </a:r>
            <a:r>
              <a:rPr lang="en-US" sz="1600" dirty="0" err="1"/>
              <a:t>zu</a:t>
            </a:r>
            <a:r>
              <a:rPr lang="en-US" sz="1600" dirty="0"/>
              <a:t> </a:t>
            </a:r>
            <a:r>
              <a:rPr lang="en-US" sz="1600" dirty="0" err="1"/>
              <a:t>Fragebögen</a:t>
            </a:r>
            <a:r>
              <a:rPr lang="en-US" sz="1600" dirty="0"/>
              <a:t> </a:t>
            </a:r>
            <a:r>
              <a:rPr lang="en-US" sz="1600" dirty="0" err="1"/>
              <a:t>zusätzliche</a:t>
            </a:r>
            <a:r>
              <a:rPr lang="en-US" sz="1600" dirty="0"/>
              <a:t> </a:t>
            </a:r>
            <a:r>
              <a:rPr lang="en-US" sz="1600" dirty="0" err="1"/>
              <a:t>Informationen</a:t>
            </a:r>
            <a:r>
              <a:rPr lang="en-US" sz="1600" dirty="0"/>
              <a:t> </a:t>
            </a:r>
            <a:r>
              <a:rPr lang="en-US" sz="1600" dirty="0" err="1"/>
              <a:t>geben</a:t>
            </a:r>
            <a:r>
              <a:rPr lang="en-US" sz="1600" dirty="0"/>
              <a:t>? </a:t>
            </a:r>
            <a:r>
              <a:rPr lang="en-US" sz="1600" dirty="0">
                <a:hlinkClick r:id="rId4"/>
              </a:rPr>
              <a:t>https://www.psychologie.uni-freiburg.de/abteilungen/Allgemeine.Psychologie/research/cam-research/masterthesis_doerr_2021_german.pdf</a:t>
            </a:r>
            <a:endParaRPr lang="en-US" sz="1600" dirty="0"/>
          </a:p>
          <a:p>
            <a:pPr>
              <a:lnSpc>
                <a:spcPct val="100000"/>
              </a:lnSpc>
            </a:pPr>
            <a:r>
              <a:rPr lang="en-US" sz="1600" dirty="0"/>
              <a:t>Gros, W., Reuter, L., Stumpf, M., &amp; </a:t>
            </a:r>
            <a:r>
              <a:rPr lang="en-US" sz="1600" dirty="0" err="1"/>
              <a:t>Kiesel</a:t>
            </a:r>
            <a:r>
              <a:rPr lang="en-US" sz="1600" dirty="0"/>
              <a:t>, A. (2021). </a:t>
            </a:r>
            <a:r>
              <a:rPr lang="en-US" sz="1600" dirty="0" err="1"/>
              <a:t>CAMediaid</a:t>
            </a:r>
            <a:r>
              <a:rPr lang="en-US" sz="1600" dirty="0"/>
              <a:t>: Multimethod approach to assess Cognitive-Affective Maps in mediation - A quantitative validation study. </a:t>
            </a:r>
            <a:r>
              <a:rPr lang="en-US" sz="1600" dirty="0">
                <a:hlinkClick r:id="rId5"/>
              </a:rPr>
              <a:t>https://doi.org/10.13140/RG.2.2.12436.78726</a:t>
            </a:r>
            <a:endParaRPr lang="en-US" sz="1600" dirty="0"/>
          </a:p>
          <a:p>
            <a:pPr>
              <a:lnSpc>
                <a:spcPct val="100000"/>
              </a:lnSpc>
            </a:pPr>
            <a:r>
              <a:rPr lang="en-US" sz="1600" dirty="0" err="1"/>
              <a:t>Koloczek</a:t>
            </a:r>
            <a:r>
              <a:rPr lang="en-US" sz="1600" dirty="0"/>
              <a:t>, N. (2020). </a:t>
            </a:r>
            <a:r>
              <a:rPr lang="en-US" sz="1600" dirty="0" err="1"/>
              <a:t>Förderung</a:t>
            </a:r>
            <a:r>
              <a:rPr lang="en-US" sz="1600" dirty="0"/>
              <a:t> der </a:t>
            </a:r>
            <a:r>
              <a:rPr lang="en-US" sz="1600" dirty="0" err="1"/>
              <a:t>Benutzerfreundlichkeit</a:t>
            </a:r>
            <a:r>
              <a:rPr lang="en-US" sz="1600" dirty="0"/>
              <a:t> </a:t>
            </a:r>
            <a:r>
              <a:rPr lang="en-US" sz="1600" dirty="0" err="1"/>
              <a:t>für</a:t>
            </a:r>
            <a:r>
              <a:rPr lang="en-US" sz="1600" dirty="0"/>
              <a:t> die </a:t>
            </a:r>
            <a:r>
              <a:rPr lang="en-US" sz="1600" dirty="0" err="1"/>
              <a:t>Methode</a:t>
            </a:r>
            <a:r>
              <a:rPr lang="en-US" sz="1600" dirty="0"/>
              <a:t> „Cognitive-Affective-Mapping“. </a:t>
            </a:r>
            <a:r>
              <a:rPr lang="en-US" sz="1600" dirty="0">
                <a:hlinkClick r:id="rId6"/>
              </a:rPr>
              <a:t>https://www.psychologie.uni-freiburg.de/abteilungen/Allgemeine.Psychologie/research/cam-research/masterthesis_koloczek_2020_german.pdf</a:t>
            </a:r>
            <a:endParaRPr lang="en-US" sz="1600" dirty="0"/>
          </a:p>
          <a:p>
            <a:pPr>
              <a:lnSpc>
                <a:spcPct val="100000"/>
              </a:lnSpc>
            </a:pPr>
            <a:r>
              <a:rPr lang="en-US" sz="1600" dirty="0" err="1"/>
              <a:t>Kreil</a:t>
            </a:r>
            <a:r>
              <a:rPr lang="en-US" sz="1600" dirty="0"/>
              <a:t>, A. (2018). Cognitive-Affective Mapping within the context of staircase and elevator use. Evaluating a new method in empirical psychological research [Master’s Thesis]. Albert-</a:t>
            </a:r>
            <a:r>
              <a:rPr lang="en-US" sz="1600" dirty="0" err="1"/>
              <a:t>Ludwigs</a:t>
            </a:r>
            <a:r>
              <a:rPr lang="en-US" sz="1600" dirty="0"/>
              <a:t>-Universität Freiburg </a:t>
            </a:r>
            <a:r>
              <a:rPr lang="en-US" sz="1600" dirty="0" err="1"/>
              <a:t>i</a:t>
            </a:r>
            <a:r>
              <a:rPr lang="en-US" sz="1600" dirty="0"/>
              <a:t>. Br. Lewis, A. J. (2020). The Public Acceptability of Perovskite Solar Photovoltaics in the Context of the German Energy Transition.</a:t>
            </a:r>
          </a:p>
          <a:p>
            <a:pPr>
              <a:lnSpc>
                <a:spcPct val="100000"/>
              </a:lnSpc>
            </a:pPr>
            <a:r>
              <a:rPr lang="en-US" sz="1600" dirty="0"/>
              <a:t>Reuter, L. (2019). Collection and evaluation of basal attributes of living materials systems [University of Freiburg]. </a:t>
            </a:r>
            <a:r>
              <a:rPr lang="en-US" sz="1600" dirty="0">
                <a:hlinkClick r:id="rId7"/>
              </a:rPr>
              <a:t>https://doi.org/10.13140/RG.2.2.27832.90889</a:t>
            </a:r>
            <a:endParaRPr lang="en-US" sz="1600"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428980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Current Work Publication List II - Bachelor, Master Theses II</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16</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a:lnSpc>
                <a:spcPct val="100000"/>
              </a:lnSpc>
            </a:pPr>
            <a:r>
              <a:rPr lang="en-US" sz="1600" dirty="0" err="1"/>
              <a:t>Ricken</a:t>
            </a:r>
            <a:r>
              <a:rPr lang="en-US" sz="1600" dirty="0"/>
              <a:t>, D. (2020). A Step towards Sustainable Development: Predicting the Acceptance of life-like Materials Systems with Cognitive-Affective Mapping. </a:t>
            </a:r>
            <a:r>
              <a:rPr lang="en-US" sz="1600" dirty="0">
                <a:hlinkClick r:id="rId3"/>
              </a:rPr>
              <a:t>https://www.psychologie.uni-freiburg.de/abteilungen/Allgemeine.Psychologie/research/cam-research/masterthesis_ricken_2020_english.pdf</a:t>
            </a:r>
            <a:endParaRPr lang="en-US" sz="1600" dirty="0"/>
          </a:p>
          <a:p>
            <a:pPr>
              <a:lnSpc>
                <a:spcPct val="100000"/>
              </a:lnSpc>
            </a:pPr>
            <a:r>
              <a:rPr lang="en-US" sz="1600" dirty="0" err="1"/>
              <a:t>Rothmann</a:t>
            </a:r>
            <a:r>
              <a:rPr lang="en-US" sz="1600" dirty="0"/>
              <a:t>, W. (2022). Cognitive-Affective Maps—</a:t>
            </a:r>
            <a:r>
              <a:rPr lang="en-US" sz="1600" dirty="0" err="1"/>
              <a:t>Verständnis</a:t>
            </a:r>
            <a:r>
              <a:rPr lang="en-US" sz="1600" dirty="0"/>
              <a:t> </a:t>
            </a:r>
            <a:r>
              <a:rPr lang="en-US" sz="1600" dirty="0" err="1"/>
              <a:t>für</a:t>
            </a:r>
            <a:r>
              <a:rPr lang="en-US" sz="1600" dirty="0"/>
              <a:t> </a:t>
            </a:r>
            <a:r>
              <a:rPr lang="en-US" sz="1600" dirty="0" err="1"/>
              <a:t>Konzeptzusammenhänge</a:t>
            </a:r>
            <a:r>
              <a:rPr lang="en-US" sz="1600" dirty="0"/>
              <a:t> in </a:t>
            </a:r>
            <a:r>
              <a:rPr lang="en-US" sz="1600" dirty="0" err="1"/>
              <a:t>Abhängigkeit</a:t>
            </a:r>
            <a:r>
              <a:rPr lang="en-US" sz="1600" dirty="0"/>
              <a:t> der </a:t>
            </a:r>
            <a:r>
              <a:rPr lang="en-US" sz="1600" dirty="0" err="1"/>
              <a:t>Valenzen</a:t>
            </a:r>
            <a:r>
              <a:rPr lang="en-US" sz="1600" dirty="0"/>
              <a:t>. </a:t>
            </a:r>
            <a:r>
              <a:rPr lang="en-US" sz="1600" dirty="0">
                <a:hlinkClick r:id="rId4"/>
              </a:rPr>
              <a:t>https://www.psychologie.uni-freiburg.de/abteilungen/Allgemeine.Psychologie/research/cam-research/rothmann2022.pdf</a:t>
            </a:r>
            <a:endParaRPr lang="en-US" sz="1600" dirty="0"/>
          </a:p>
          <a:p>
            <a:pPr>
              <a:lnSpc>
                <a:spcPct val="100000"/>
              </a:lnSpc>
            </a:pPr>
            <a:r>
              <a:rPr lang="en-US" sz="1600" dirty="0" err="1"/>
              <a:t>Sendtner</a:t>
            </a:r>
            <a:r>
              <a:rPr lang="en-US" sz="1600" dirty="0"/>
              <a:t>, C. (2021). </a:t>
            </a:r>
            <a:r>
              <a:rPr lang="en-US" sz="1600" dirty="0" err="1"/>
              <a:t>Kostbare</a:t>
            </a:r>
            <a:r>
              <a:rPr lang="en-US" sz="1600" dirty="0"/>
              <a:t> </a:t>
            </a:r>
            <a:r>
              <a:rPr lang="en-US" sz="1600" dirty="0" err="1"/>
              <a:t>Kisten</a:t>
            </a:r>
            <a:r>
              <a:rPr lang="en-US" sz="1600" dirty="0"/>
              <a:t>: </a:t>
            </a:r>
            <a:r>
              <a:rPr lang="en-US" sz="1600" dirty="0" err="1"/>
              <a:t>Gründe</a:t>
            </a:r>
            <a:r>
              <a:rPr lang="en-US" sz="1600" dirty="0"/>
              <a:t> </a:t>
            </a:r>
            <a:r>
              <a:rPr lang="en-US" sz="1600" dirty="0" err="1"/>
              <a:t>für</a:t>
            </a:r>
            <a:r>
              <a:rPr lang="en-US" sz="1600" dirty="0"/>
              <a:t> </a:t>
            </a:r>
            <a:r>
              <a:rPr lang="en-US" sz="1600" dirty="0" err="1"/>
              <a:t>Fehleinschätzungen</a:t>
            </a:r>
            <a:r>
              <a:rPr lang="en-US" sz="1600" dirty="0"/>
              <a:t> der </a:t>
            </a:r>
            <a:r>
              <a:rPr lang="en-US" sz="1600" dirty="0" err="1"/>
              <a:t>Kosten</a:t>
            </a:r>
            <a:r>
              <a:rPr lang="en-US" sz="1600" dirty="0"/>
              <a:t> des </a:t>
            </a:r>
            <a:r>
              <a:rPr lang="en-US" sz="1600" dirty="0" err="1"/>
              <a:t>eigenen</a:t>
            </a:r>
            <a:r>
              <a:rPr lang="en-US" sz="1600" dirty="0"/>
              <a:t> Autos und </a:t>
            </a:r>
            <a:r>
              <a:rPr lang="en-US" sz="1600" dirty="0" err="1"/>
              <a:t>deren</a:t>
            </a:r>
            <a:r>
              <a:rPr lang="en-US" sz="1600" dirty="0"/>
              <a:t> </a:t>
            </a:r>
            <a:r>
              <a:rPr lang="en-US" sz="1600" dirty="0" err="1"/>
              <a:t>Auswirkungen</a:t>
            </a:r>
            <a:r>
              <a:rPr lang="en-US" sz="1600" dirty="0"/>
              <a:t> auf die </a:t>
            </a:r>
            <a:r>
              <a:rPr lang="en-US" sz="1600" dirty="0" err="1"/>
              <a:t>Bewertung</a:t>
            </a:r>
            <a:r>
              <a:rPr lang="en-US" sz="1600" dirty="0"/>
              <a:t> des ÖPNV -</a:t>
            </a:r>
            <a:r>
              <a:rPr lang="en-US" sz="1600" dirty="0" err="1"/>
              <a:t>Masterarbeit</a:t>
            </a:r>
            <a:r>
              <a:rPr lang="en-US" sz="1600" dirty="0"/>
              <a:t> [University of Freiburg]. </a:t>
            </a:r>
            <a:r>
              <a:rPr lang="en-US" sz="1600" dirty="0">
                <a:hlinkClick r:id="rId5"/>
              </a:rPr>
              <a:t>https://doi.org/10.13140/RG.2.2.32640.56325</a:t>
            </a:r>
            <a:endParaRPr lang="en-US" sz="1600"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199556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Current Work Publication List III - Conceptual Articles</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17</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a:lnSpc>
                <a:spcPct val="100000"/>
              </a:lnSpc>
            </a:pPr>
            <a:r>
              <a:rPr lang="en-US" sz="1600" dirty="0"/>
              <a:t>Homer-Dixon, T., Maynard, J. L., </a:t>
            </a:r>
            <a:r>
              <a:rPr lang="en-US" sz="1600" dirty="0" err="1"/>
              <a:t>Mildenberger</a:t>
            </a:r>
            <a:r>
              <a:rPr lang="en-US" sz="1600" dirty="0"/>
              <a:t>, M., </a:t>
            </a:r>
            <a:r>
              <a:rPr lang="en-US" sz="1600" dirty="0" err="1"/>
              <a:t>Milkoreit</a:t>
            </a:r>
            <a:r>
              <a:rPr lang="en-US" sz="1600" dirty="0"/>
              <a:t>, M., Mock, S. J., </a:t>
            </a:r>
            <a:r>
              <a:rPr lang="en-US" sz="1600" dirty="0" err="1"/>
              <a:t>Quilley</a:t>
            </a:r>
            <a:r>
              <a:rPr lang="en-US" sz="1600" dirty="0"/>
              <a:t>, S., </a:t>
            </a:r>
            <a:r>
              <a:rPr lang="en-US" sz="1600" dirty="0" err="1"/>
              <a:t>Schröder</a:t>
            </a:r>
            <a:r>
              <a:rPr lang="en-US" sz="1600" dirty="0"/>
              <a:t>, T., &amp; </a:t>
            </a:r>
            <a:r>
              <a:rPr lang="en-US" sz="1600" dirty="0" err="1"/>
              <a:t>Thagard</a:t>
            </a:r>
            <a:r>
              <a:rPr lang="en-US" sz="1600" dirty="0"/>
              <a:t>, P. (2013). A Complex Systems Approach to the Study of Ideology: Cognitive-Affective Structures and the Dynamics of Belief Systems. Journal of Social and Political Psychology, 1(1), Article 1. </a:t>
            </a:r>
            <a:r>
              <a:rPr lang="en-US" sz="1600" dirty="0">
                <a:hlinkClick r:id="rId3"/>
              </a:rPr>
              <a:t>https://doi.org/10.5964/jspp.v1i1.36</a:t>
            </a:r>
            <a:endParaRPr lang="en-US" sz="1600" dirty="0"/>
          </a:p>
          <a:p>
            <a:pPr>
              <a:lnSpc>
                <a:spcPct val="100000"/>
              </a:lnSpc>
            </a:pPr>
            <a:r>
              <a:rPr lang="en-US" sz="1600" dirty="0"/>
              <a:t>Homer-Dixon, T., </a:t>
            </a:r>
            <a:r>
              <a:rPr lang="en-US" sz="1600" dirty="0" err="1"/>
              <a:t>Milkoreit</a:t>
            </a:r>
            <a:r>
              <a:rPr lang="en-US" sz="1600" dirty="0"/>
              <a:t>, M., Mock, S. J., </a:t>
            </a:r>
            <a:r>
              <a:rPr lang="en-US" sz="1600" dirty="0" err="1"/>
              <a:t>Schröder</a:t>
            </a:r>
            <a:r>
              <a:rPr lang="en-US" sz="1600" dirty="0"/>
              <a:t>, T., &amp; </a:t>
            </a:r>
            <a:r>
              <a:rPr lang="en-US" sz="1600" dirty="0" err="1"/>
              <a:t>Thagard</a:t>
            </a:r>
            <a:r>
              <a:rPr lang="en-US" sz="1600" dirty="0"/>
              <a:t>, P. (2014). The Conceptual Structure of Social Disputes: Cognitive-Affective Maps as a Tool for Conflict Analysis and Resolution. SAGE Open, 4(1), 1–20. </a:t>
            </a:r>
            <a:r>
              <a:rPr lang="en-US" sz="1600" dirty="0">
                <a:hlinkClick r:id="rId4"/>
              </a:rPr>
              <a:t>https://doi.org/10.1177/2158244014526210</a:t>
            </a:r>
            <a:endParaRPr lang="en-US" sz="1600" dirty="0"/>
          </a:p>
          <a:p>
            <a:pPr>
              <a:lnSpc>
                <a:spcPct val="100000"/>
              </a:lnSpc>
            </a:pPr>
            <a:r>
              <a:rPr lang="en-US" sz="1600" dirty="0" err="1"/>
              <a:t>Livanec</a:t>
            </a:r>
            <a:r>
              <a:rPr lang="en-US" sz="1600" dirty="0"/>
              <a:t>, S., Stumpf, M., Reuter, L., Fenn, J., &amp; </a:t>
            </a:r>
            <a:r>
              <a:rPr lang="en-US" sz="1600" dirty="0" err="1"/>
              <a:t>Kiesel</a:t>
            </a:r>
            <a:r>
              <a:rPr lang="en-US" sz="1600" dirty="0"/>
              <a:t>, A. (2022). Who’s </a:t>
            </a:r>
            <a:r>
              <a:rPr lang="en-US" sz="1600" dirty="0" err="1"/>
              <a:t>gonna</a:t>
            </a:r>
            <a:r>
              <a:rPr lang="en-US" sz="1600" dirty="0"/>
              <a:t> use this? Acceptance prediction of emerging technologies with Cognitive-Affective Mapping and transdisciplinary considerations in the Anthropocene. The Anthropocene Review, 1–20. </a:t>
            </a:r>
            <a:r>
              <a:rPr lang="en-US" sz="1600" dirty="0">
                <a:hlinkClick r:id="rId5"/>
              </a:rPr>
              <a:t>https://doi.org/10.1177/20530196221078924</a:t>
            </a:r>
            <a:endParaRPr lang="en-US" sz="1600" dirty="0"/>
          </a:p>
          <a:p>
            <a:pPr>
              <a:lnSpc>
                <a:spcPct val="100000"/>
              </a:lnSpc>
            </a:pPr>
            <a:r>
              <a:rPr lang="en-US" sz="1600" b="1" dirty="0"/>
              <a:t>Reuter</a:t>
            </a:r>
            <a:r>
              <a:rPr lang="en-US" sz="1600" dirty="0"/>
              <a:t>, L., Mansell, J., Rhea, C., &amp; </a:t>
            </a:r>
            <a:r>
              <a:rPr lang="en-US" sz="1600" dirty="0" err="1"/>
              <a:t>Kiesel</a:t>
            </a:r>
            <a:r>
              <a:rPr lang="en-US" sz="1600" dirty="0"/>
              <a:t>, A. (2022). Direct assessment of individual connotation and experience: An introduction to cognitive-affective mapping. Politics and the Life Sciences, 41(1), 131–139. </a:t>
            </a:r>
            <a:r>
              <a:rPr lang="en-US" sz="1600" dirty="0">
                <a:hlinkClick r:id="rId6"/>
              </a:rPr>
              <a:t>https://doi.org/10.1017/pls.2021.31</a:t>
            </a:r>
            <a:endParaRPr lang="en-US" sz="1600" dirty="0"/>
          </a:p>
          <a:p>
            <a:pPr marL="0" indent="0">
              <a:lnSpc>
                <a:spcPct val="100000"/>
              </a:lnSpc>
              <a:buNone/>
            </a:pPr>
            <a:endParaRPr lang="en-US" sz="1600" dirty="0"/>
          </a:p>
          <a:p>
            <a:pPr marL="0" indent="0">
              <a:lnSpc>
                <a:spcPct val="100000"/>
              </a:lnSpc>
              <a:buNone/>
            </a:pPr>
            <a:endParaRPr lang="en-US" sz="1600" dirty="0"/>
          </a:p>
          <a:p>
            <a:pPr>
              <a:lnSpc>
                <a:spcPct val="100000"/>
              </a:lnSpc>
            </a:pPr>
            <a:r>
              <a:rPr lang="en-US" sz="1600" dirty="0" err="1"/>
              <a:t>Thagard</a:t>
            </a:r>
            <a:r>
              <a:rPr lang="en-US" sz="1600" dirty="0"/>
              <a:t>, P. (2000). Coherence in Thought and Action. MIT Press.</a:t>
            </a:r>
          </a:p>
          <a:p>
            <a:pPr>
              <a:lnSpc>
                <a:spcPct val="100000"/>
              </a:lnSpc>
            </a:pPr>
            <a:r>
              <a:rPr lang="en-US" sz="1600" dirty="0" err="1"/>
              <a:t>Thagard</a:t>
            </a:r>
            <a:r>
              <a:rPr lang="en-US" sz="1600" dirty="0"/>
              <a:t>, P. (2006). Hot Thought: Mechanisms and Applications of Emotional Cognition. MIT Press.</a:t>
            </a:r>
          </a:p>
          <a:p>
            <a:pPr>
              <a:lnSpc>
                <a:spcPct val="100000"/>
              </a:lnSpc>
            </a:pPr>
            <a:r>
              <a:rPr lang="en-US" sz="1600" b="1" dirty="0" err="1"/>
              <a:t>Thagard</a:t>
            </a:r>
            <a:r>
              <a:rPr lang="en-US" sz="1600" dirty="0"/>
              <a:t>, P. (2021). The cognitive science of COVID-19: Acceptance, denial, and belief change. Methods, 195, 92–102. </a:t>
            </a:r>
            <a:r>
              <a:rPr lang="en-US" sz="1600" dirty="0">
                <a:hlinkClick r:id="rId7"/>
              </a:rPr>
              <a:t>https://doi.org/10.1016/j.ymeth.2021.03.009</a:t>
            </a:r>
            <a:endParaRPr lang="en-US" sz="1600" dirty="0"/>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2000276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a:xfrm>
            <a:off x="462922" y="323018"/>
            <a:ext cx="11341100" cy="384175"/>
          </a:xfrm>
        </p:spPr>
        <p:txBody>
          <a:bodyPr/>
          <a:lstStyle/>
          <a:p>
            <a:r>
              <a:rPr lang="en-US" dirty="0"/>
              <a:t>Developed Tools</a:t>
            </a:r>
            <a:br>
              <a:rPr lang="de-DE" dirty="0"/>
            </a:br>
            <a:endParaRPr lang="de-DE" dirty="0">
              <a:solidFill>
                <a:srgbClr val="000000"/>
              </a:solidFill>
            </a:endParaRP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18</a:t>
            </a:fld>
            <a:endParaRPr lang="de-DE" dirty="0"/>
          </a:p>
        </p:txBody>
      </p:sp>
      <p:sp>
        <p:nvSpPr>
          <p:cNvPr id="4" name="Inhaltsplatzhalter 3">
            <a:extLst>
              <a:ext uri="{FF2B5EF4-FFF2-40B4-BE49-F238E27FC236}">
                <a16:creationId xmlns:a16="http://schemas.microsoft.com/office/drawing/2014/main" id="{952C3214-12C9-CA06-63C8-59E88E80BA2E}"/>
              </a:ext>
            </a:extLst>
          </p:cNvPr>
          <p:cNvSpPr>
            <a:spLocks noGrp="1"/>
          </p:cNvSpPr>
          <p:nvPr>
            <p:ph type="body" sz="quarter" idx="14"/>
          </p:nvPr>
        </p:nvSpPr>
        <p:spPr>
          <a:xfrm>
            <a:off x="6086355" y="972169"/>
            <a:ext cx="5598057" cy="5553075"/>
          </a:xfrm>
        </p:spPr>
        <p:txBody>
          <a:bodyPr/>
          <a:lstStyle/>
          <a:p>
            <a:pPr marL="324000" lvl="1" indent="0">
              <a:lnSpc>
                <a:spcPct val="100000"/>
              </a:lnSpc>
              <a:buNone/>
            </a:pPr>
            <a:r>
              <a:rPr lang="en-US" dirty="0">
                <a:solidFill>
                  <a:schemeClr val="accent1"/>
                </a:solidFill>
              </a:rPr>
              <a:t>Central web page: </a:t>
            </a:r>
            <a:r>
              <a:rPr lang="en-US" dirty="0">
                <a:solidFill>
                  <a:schemeClr val="tx2"/>
                </a:solidFill>
                <a:hlinkClick r:id="rId3">
                  <a:extLst>
                    <a:ext uri="{A12FA001-AC4F-418D-AE19-62706E023703}">
                      <ahyp:hlinkClr xmlns:ahyp="http://schemas.microsoft.com/office/drawing/2018/hyperlinkcolor" val="tx"/>
                    </a:ext>
                  </a:extLst>
                </a:hlinkClick>
              </a:rPr>
              <a:t>https://drawyourminds.de</a:t>
            </a:r>
            <a:endParaRPr lang="en-US" dirty="0">
              <a:solidFill>
                <a:schemeClr val="tx2"/>
              </a:solidFill>
            </a:endParaRPr>
          </a:p>
          <a:p>
            <a:pPr marL="324000" lvl="1" indent="0">
              <a:lnSpc>
                <a:spcPct val="100000"/>
              </a:lnSpc>
              <a:buNone/>
            </a:pPr>
            <a:r>
              <a:rPr lang="en-US" sz="1400" dirty="0">
                <a:solidFill>
                  <a:schemeClr val="tx2"/>
                </a:solidFill>
              </a:rPr>
              <a:t>General information on the developed tools; possible to set-up CAM studies without the need for programming</a:t>
            </a:r>
          </a:p>
          <a:p>
            <a:pPr marL="324000" lvl="1" indent="0">
              <a:lnSpc>
                <a:spcPct val="100000"/>
              </a:lnSpc>
              <a:buNone/>
            </a:pPr>
            <a:endParaRPr lang="en-US" sz="1400" dirty="0">
              <a:solidFill>
                <a:schemeClr val="tx2"/>
              </a:solidFill>
            </a:endParaRPr>
          </a:p>
          <a:p>
            <a:pPr marL="324000" lvl="1" indent="0">
              <a:lnSpc>
                <a:spcPct val="100000"/>
              </a:lnSpc>
              <a:buNone/>
            </a:pPr>
            <a:r>
              <a:rPr lang="en-US" dirty="0">
                <a:solidFill>
                  <a:schemeClr val="accent1"/>
                </a:solidFill>
              </a:rPr>
              <a:t>Central web page: </a:t>
            </a:r>
            <a:r>
              <a:rPr lang="en-US" dirty="0">
                <a:solidFill>
                  <a:schemeClr val="tx2"/>
                </a:solidFill>
                <a:hlinkClick r:id="rId4">
                  <a:extLst>
                    <a:ext uri="{A12FA001-AC4F-418D-AE19-62706E023703}">
                      <ahyp:hlinkClr xmlns:ahyp="http://schemas.microsoft.com/office/drawing/2018/hyperlinkcolor" val="tx"/>
                    </a:ext>
                  </a:extLst>
                </a:hlinkClick>
              </a:rPr>
              <a:t>https://osf.io/q5hj4/</a:t>
            </a:r>
            <a:endParaRPr lang="en-US" dirty="0">
              <a:solidFill>
                <a:schemeClr val="tx2"/>
              </a:solidFill>
            </a:endParaRPr>
          </a:p>
          <a:p>
            <a:pPr marL="324000" lvl="1" indent="0">
              <a:lnSpc>
                <a:spcPct val="100000"/>
              </a:lnSpc>
              <a:buNone/>
            </a:pPr>
            <a:r>
              <a:rPr lang="en-US" sz="1400" dirty="0">
                <a:solidFill>
                  <a:schemeClr val="tx2"/>
                </a:solidFill>
              </a:rPr>
              <a:t>Detailed documentation of developed CAM tools and explanations for how to set up studies with multiple examples; thematically sorted CAM literature</a:t>
            </a:r>
          </a:p>
          <a:p>
            <a:pPr marL="324000" lvl="1" indent="0">
              <a:lnSpc>
                <a:spcPct val="100000"/>
              </a:lnSpc>
              <a:buNone/>
            </a:pPr>
            <a:endParaRPr lang="en-US" sz="1400" dirty="0">
              <a:solidFill>
                <a:schemeClr val="tx2"/>
              </a:solidFill>
            </a:endParaRPr>
          </a:p>
          <a:p>
            <a:pPr marL="324000" lvl="1" indent="0">
              <a:lnSpc>
                <a:spcPct val="100000"/>
              </a:lnSpc>
              <a:buNone/>
            </a:pPr>
            <a:r>
              <a:rPr lang="en-US" dirty="0">
                <a:solidFill>
                  <a:schemeClr val="accent1"/>
                </a:solidFill>
              </a:rPr>
              <a:t>Slack Channel: </a:t>
            </a:r>
            <a:r>
              <a:rPr lang="en-US" dirty="0">
                <a:solidFill>
                  <a:schemeClr val="tx2"/>
                </a:solidFill>
                <a:hlinkClick r:id="rId5">
                  <a:extLst>
                    <a:ext uri="{A12FA001-AC4F-418D-AE19-62706E023703}">
                      <ahyp:hlinkClr xmlns:ahyp="http://schemas.microsoft.com/office/drawing/2018/hyperlinkcolor" val="tx"/>
                    </a:ext>
                  </a:extLst>
                </a:hlinkClick>
              </a:rPr>
              <a:t>http://tinyurl.com/bdeka4kx</a:t>
            </a:r>
            <a:endParaRPr lang="en-US" dirty="0">
              <a:solidFill>
                <a:schemeClr val="tx2"/>
              </a:solidFill>
            </a:endParaRPr>
          </a:p>
          <a:p>
            <a:pPr marL="324000" lvl="1" indent="0">
              <a:lnSpc>
                <a:spcPct val="100000"/>
              </a:lnSpc>
              <a:buNone/>
            </a:pPr>
            <a:r>
              <a:rPr lang="en-US" sz="1400" dirty="0">
                <a:solidFill>
                  <a:schemeClr val="tx2"/>
                </a:solidFill>
              </a:rPr>
              <a:t>Support channel for setting up CAM studies and most recent updates; invitation</a:t>
            </a:r>
          </a:p>
          <a:p>
            <a:pPr marL="324000" lvl="1" indent="0">
              <a:lnSpc>
                <a:spcPct val="100000"/>
              </a:lnSpc>
              <a:buNone/>
            </a:pPr>
            <a:endParaRPr lang="en-US" sz="1400" dirty="0">
              <a:solidFill>
                <a:schemeClr val="tx2"/>
              </a:solidFill>
            </a:endParaRPr>
          </a:p>
          <a:p>
            <a:pPr marL="324000" lvl="1" indent="0">
              <a:lnSpc>
                <a:spcPct val="100000"/>
              </a:lnSpc>
              <a:buNone/>
            </a:pPr>
            <a:r>
              <a:rPr lang="en-US" dirty="0">
                <a:solidFill>
                  <a:schemeClr val="accent1"/>
                </a:solidFill>
              </a:rPr>
              <a:t>CAM-App: </a:t>
            </a:r>
            <a:r>
              <a:rPr lang="en-US" dirty="0">
                <a:solidFill>
                  <a:schemeClr val="tx2"/>
                </a:solidFill>
                <a:hlinkClick r:id="rId6">
                  <a:extLst>
                    <a:ext uri="{A12FA001-AC4F-418D-AE19-62706E023703}">
                      <ahyp:hlinkClr xmlns:ahyp="http://schemas.microsoft.com/office/drawing/2018/hyperlinkcolor" val="tx"/>
                    </a:ext>
                  </a:extLst>
                </a:hlinkClick>
              </a:rPr>
              <a:t>https://fennapps.shinyapps.io/CAMtools_CAMapp/</a:t>
            </a:r>
            <a:endParaRPr lang="en-US" dirty="0">
              <a:solidFill>
                <a:schemeClr val="tx2"/>
              </a:solidFill>
            </a:endParaRPr>
          </a:p>
          <a:p>
            <a:pPr marL="324000" lvl="1" indent="0">
              <a:lnSpc>
                <a:spcPct val="100000"/>
              </a:lnSpc>
              <a:buNone/>
            </a:pPr>
            <a:r>
              <a:rPr lang="en-US" sz="1400" dirty="0">
                <a:solidFill>
                  <a:schemeClr val="tx2"/>
                </a:solidFill>
              </a:rPr>
              <a:t>CAM-App deployed on Shiny server to analyze resulting CAM data</a:t>
            </a:r>
          </a:p>
          <a:p>
            <a:pPr marL="324000" lvl="1" indent="0">
              <a:lnSpc>
                <a:spcPct val="100000"/>
              </a:lnSpc>
              <a:buNone/>
            </a:pPr>
            <a:endParaRPr lang="en-US" sz="1400" dirty="0">
              <a:solidFill>
                <a:schemeClr val="tx2"/>
              </a:solidFill>
            </a:endParaRPr>
          </a:p>
          <a:p>
            <a:pPr marL="324000" lvl="1" indent="0">
              <a:lnSpc>
                <a:spcPct val="100000"/>
              </a:lnSpc>
              <a:buNone/>
            </a:pPr>
            <a:r>
              <a:rPr lang="en-US" dirty="0">
                <a:solidFill>
                  <a:schemeClr val="accent1"/>
                </a:solidFill>
              </a:rPr>
              <a:t>GitHub:</a:t>
            </a:r>
            <a:r>
              <a:rPr lang="en-US" dirty="0">
                <a:solidFill>
                  <a:schemeClr val="tx2"/>
                </a:solidFill>
              </a:rPr>
              <a:t> </a:t>
            </a:r>
            <a:r>
              <a:rPr lang="en-US" dirty="0">
                <a:solidFill>
                  <a:schemeClr val="tx2"/>
                </a:solidFill>
                <a:hlinkClick r:id="rId7">
                  <a:extLst>
                    <a:ext uri="{A12FA001-AC4F-418D-AE19-62706E023703}">
                      <ahyp:hlinkClr xmlns:ahyp="http://schemas.microsoft.com/office/drawing/2018/hyperlinkcolor" val="tx"/>
                    </a:ext>
                  </a:extLst>
                </a:hlinkClick>
              </a:rPr>
              <a:t>https://github.com/Camel-app</a:t>
            </a:r>
            <a:endParaRPr lang="en-US" dirty="0">
              <a:solidFill>
                <a:schemeClr val="tx2"/>
              </a:solidFill>
            </a:endParaRPr>
          </a:p>
          <a:p>
            <a:pPr marL="324000" lvl="1" indent="0">
              <a:lnSpc>
                <a:spcPct val="100000"/>
              </a:lnSpc>
              <a:buNone/>
            </a:pPr>
            <a:r>
              <a:rPr lang="en-US" sz="1400" dirty="0">
                <a:solidFill>
                  <a:schemeClr val="tx2"/>
                </a:solidFill>
              </a:rPr>
              <a:t>All the code of the programmed CAM tools</a:t>
            </a:r>
            <a:endParaRPr lang="en-US" sz="1400" dirty="0">
              <a:solidFill>
                <a:schemeClr val="accent1"/>
              </a:solidFill>
            </a:endParaRPr>
          </a:p>
        </p:txBody>
      </p:sp>
      <p:pic>
        <p:nvPicPr>
          <p:cNvPr id="11" name="Grafik 10">
            <a:extLst>
              <a:ext uri="{FF2B5EF4-FFF2-40B4-BE49-F238E27FC236}">
                <a16:creationId xmlns:a16="http://schemas.microsoft.com/office/drawing/2014/main" id="{C826AC29-3AAA-48C0-93D7-73B4B747F3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943" y="949274"/>
            <a:ext cx="5598057" cy="5318929"/>
          </a:xfrm>
          <a:prstGeom prst="rect">
            <a:avLst/>
          </a:prstGeom>
        </p:spPr>
      </p:pic>
      <p:pic>
        <p:nvPicPr>
          <p:cNvPr id="8" name="Grafik 7">
            <a:extLst>
              <a:ext uri="{FF2B5EF4-FFF2-40B4-BE49-F238E27FC236}">
                <a16:creationId xmlns:a16="http://schemas.microsoft.com/office/drawing/2014/main" id="{C2EAA00B-8DB6-4323-A563-14EE040DF9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35140" y="116013"/>
            <a:ext cx="1017202" cy="733274"/>
          </a:xfrm>
          <a:prstGeom prst="rect">
            <a:avLst/>
          </a:prstGeom>
        </p:spPr>
      </p:pic>
    </p:spTree>
    <p:extLst>
      <p:ext uri="{BB962C8B-B14F-4D97-AF65-F5344CB8AC3E}">
        <p14:creationId xmlns:p14="http://schemas.microsoft.com/office/powerpoint/2010/main" val="1910306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Collection</a:t>
            </a:r>
            <a:br>
              <a:rPr lang="de-DE" dirty="0"/>
            </a:br>
            <a:r>
              <a:rPr lang="en-US" dirty="0">
                <a:solidFill>
                  <a:srgbClr val="000000"/>
                </a:solidFill>
              </a:rPr>
              <a:t>Cognitive-Affective Map Extended Logic (C.A.M.E.L.)</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311216"/>
            <a:ext cx="11341099" cy="1325563"/>
          </a:xfrm>
        </p:spPr>
        <p:txBody>
          <a:bodyPr/>
          <a:lstStyle/>
          <a:p>
            <a:r>
              <a:rPr lang="en-US" dirty="0"/>
              <a:t>an easy and intuitive interface to draw Cognitive-Affective Maps (CAMs) for participants and researchers</a:t>
            </a:r>
          </a:p>
          <a:p>
            <a:r>
              <a:rPr lang="en-US" dirty="0"/>
              <a:t>drawn CAMs are saved on the client-side as Java Script classes, which respects the classical data model of networks</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19</a:t>
            </a:fld>
            <a:endParaRPr lang="de-DE" dirty="0"/>
          </a:p>
        </p:txBody>
      </p:sp>
      <p:sp>
        <p:nvSpPr>
          <p:cNvPr id="3" name="Rechteck 2">
            <a:extLst>
              <a:ext uri="{FF2B5EF4-FFF2-40B4-BE49-F238E27FC236}">
                <a16:creationId xmlns:a16="http://schemas.microsoft.com/office/drawing/2014/main" id="{631849F3-8CE9-4E9F-ADC9-052C4B8D6872}"/>
              </a:ext>
            </a:extLst>
          </p:cNvPr>
          <p:cNvSpPr/>
          <p:nvPr/>
        </p:nvSpPr>
        <p:spPr>
          <a:xfrm>
            <a:off x="6096000" y="2452113"/>
            <a:ext cx="2031325" cy="369332"/>
          </a:xfrm>
          <a:prstGeom prst="rect">
            <a:avLst/>
          </a:prstGeom>
        </p:spPr>
        <p:txBody>
          <a:bodyPr wrap="none">
            <a:spAutoFit/>
          </a:bodyPr>
          <a:lstStyle/>
          <a:p>
            <a:r>
              <a:rPr lang="en-US" dirty="0">
                <a:solidFill>
                  <a:schemeClr val="accent1"/>
                </a:solidFill>
              </a:rPr>
              <a:t>Researcher view: </a:t>
            </a:r>
            <a:endParaRPr lang="en-US" dirty="0"/>
          </a:p>
        </p:txBody>
      </p:sp>
      <p:sp>
        <p:nvSpPr>
          <p:cNvPr id="9" name="Rechteck 8">
            <a:extLst>
              <a:ext uri="{FF2B5EF4-FFF2-40B4-BE49-F238E27FC236}">
                <a16:creationId xmlns:a16="http://schemas.microsoft.com/office/drawing/2014/main" id="{19B6CA72-AE4D-4512-8D52-2091CC97C1F0}"/>
              </a:ext>
            </a:extLst>
          </p:cNvPr>
          <p:cNvSpPr/>
          <p:nvPr/>
        </p:nvSpPr>
        <p:spPr>
          <a:xfrm>
            <a:off x="339108" y="2477561"/>
            <a:ext cx="1928733" cy="369332"/>
          </a:xfrm>
          <a:prstGeom prst="rect">
            <a:avLst/>
          </a:prstGeom>
        </p:spPr>
        <p:txBody>
          <a:bodyPr wrap="none">
            <a:spAutoFit/>
          </a:bodyPr>
          <a:lstStyle/>
          <a:p>
            <a:r>
              <a:rPr lang="en-US" dirty="0">
                <a:solidFill>
                  <a:schemeClr val="accent1"/>
                </a:solidFill>
              </a:rPr>
              <a:t>Participant view: </a:t>
            </a:r>
            <a:endParaRPr lang="en-US" dirty="0"/>
          </a:p>
        </p:txBody>
      </p:sp>
      <p:pic>
        <p:nvPicPr>
          <p:cNvPr id="4" name="Grafik 3">
            <a:extLst>
              <a:ext uri="{FF2B5EF4-FFF2-40B4-BE49-F238E27FC236}">
                <a16:creationId xmlns:a16="http://schemas.microsoft.com/office/drawing/2014/main" id="{0C0A87D8-45AD-4FA9-A794-C49161E8E4C9}"/>
              </a:ext>
            </a:extLst>
          </p:cNvPr>
          <p:cNvPicPr>
            <a:picLocks noChangeAspect="1"/>
          </p:cNvPicPr>
          <p:nvPr/>
        </p:nvPicPr>
        <p:blipFill rotWithShape="1">
          <a:blip r:embed="rId3"/>
          <a:srcRect r="565"/>
          <a:stretch/>
        </p:blipFill>
        <p:spPr>
          <a:xfrm>
            <a:off x="339108" y="2872340"/>
            <a:ext cx="4858703" cy="3009900"/>
          </a:xfrm>
          <a:prstGeom prst="rect">
            <a:avLst/>
          </a:prstGeom>
        </p:spPr>
      </p:pic>
      <p:pic>
        <p:nvPicPr>
          <p:cNvPr id="10" name="Grafik 9">
            <a:extLst>
              <a:ext uri="{FF2B5EF4-FFF2-40B4-BE49-F238E27FC236}">
                <a16:creationId xmlns:a16="http://schemas.microsoft.com/office/drawing/2014/main" id="{72828943-0893-453C-9DFA-B818DDFC8668}"/>
              </a:ext>
            </a:extLst>
          </p:cNvPr>
          <p:cNvPicPr>
            <a:picLocks noChangeAspect="1"/>
          </p:cNvPicPr>
          <p:nvPr/>
        </p:nvPicPr>
        <p:blipFill>
          <a:blip r:embed="rId4"/>
          <a:stretch>
            <a:fillRect/>
          </a:stretch>
        </p:blipFill>
        <p:spPr>
          <a:xfrm>
            <a:off x="6112800" y="2846893"/>
            <a:ext cx="4856309" cy="3009900"/>
          </a:xfrm>
          <a:prstGeom prst="rect">
            <a:avLst/>
          </a:prstGeom>
        </p:spPr>
      </p:pic>
    </p:spTree>
    <p:extLst>
      <p:ext uri="{BB962C8B-B14F-4D97-AF65-F5344CB8AC3E}">
        <p14:creationId xmlns:p14="http://schemas.microsoft.com/office/powerpoint/2010/main" val="400010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en-US" dirty="0"/>
              <a:t>CAM tools list</a:t>
            </a: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2</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dirty="0"/>
              <a:t>Data collection tool Cognitive-Affective Map Extended Logic (C.A.M.E.L.) 🐪: </a:t>
            </a:r>
            <a:r>
              <a:rPr lang="en-US" dirty="0">
                <a:hlinkClick r:id="rId3"/>
              </a:rPr>
              <a:t>https://camgalaxy.github.io/</a:t>
            </a:r>
            <a:endParaRPr lang="en-US" dirty="0"/>
          </a:p>
          <a:p>
            <a:r>
              <a:rPr lang="en-US" dirty="0"/>
              <a:t>Data Analysis CAM-App programmed in Shiny (R), links to </a:t>
            </a:r>
          </a:p>
          <a:p>
            <a:pPr lvl="1"/>
            <a:r>
              <a:rPr lang="en-US" dirty="0"/>
              <a:t>version 1.X: not updated anymore</a:t>
            </a:r>
          </a:p>
          <a:p>
            <a:pPr lvl="1"/>
            <a:r>
              <a:rPr lang="en-US" dirty="0"/>
              <a:t>version 2.X: </a:t>
            </a:r>
            <a:r>
              <a:rPr lang="en-US" dirty="0">
                <a:hlinkClick r:id="rId4"/>
              </a:rPr>
              <a:t>https://fennapps.shinyapps.io/CAMtools_CAMapp/</a:t>
            </a:r>
            <a:endParaRPr lang="en-US" dirty="0"/>
          </a:p>
          <a:p>
            <a:r>
              <a:rPr lang="en-US" dirty="0"/>
              <a:t>in the future an administrative webpage, current developer version: </a:t>
            </a:r>
            <a:r>
              <a:rPr lang="en-US" dirty="0">
                <a:hlinkClick r:id="rId5"/>
              </a:rPr>
              <a:t>https://dashboard-vercel-8aen53m4y-fennstatistics.vercel.app/</a:t>
            </a:r>
            <a:r>
              <a:rPr lang="en-US" dirty="0"/>
              <a:t> </a:t>
            </a:r>
          </a:p>
          <a:p>
            <a:r>
              <a:rPr lang="en-US" dirty="0"/>
              <a:t>Slack support channel: </a:t>
            </a:r>
            <a:r>
              <a:rPr lang="en-US" dirty="0">
                <a:hlinkClick r:id="rId6"/>
              </a:rPr>
              <a:t>https://join.slack.com/t/cognitiveaffe-um96332/shared_invite/zt-1cybwr0tf-u2PWQh4L3BP3tuxLuH4c5w</a:t>
            </a:r>
            <a:endParaRPr lang="en-US" dirty="0"/>
          </a:p>
          <a:p>
            <a:r>
              <a:rPr lang="en-US" b="1" dirty="0"/>
              <a:t>Online documentation</a:t>
            </a:r>
            <a:r>
              <a:rPr lang="en-US" dirty="0"/>
              <a:t>: </a:t>
            </a:r>
            <a:r>
              <a:rPr lang="en-US" dirty="0">
                <a:hlinkClick r:id="rId7"/>
              </a:rPr>
              <a:t>https://camtools-documentation.readthedocs.io/en/master/</a:t>
            </a:r>
            <a:endParaRPr lang="en-US" dirty="0"/>
          </a:p>
          <a:p>
            <a:pPr lvl="1"/>
            <a:r>
              <a:rPr lang="en-US" dirty="0"/>
              <a:t>Manuscript</a:t>
            </a:r>
          </a:p>
          <a:p>
            <a:r>
              <a:rPr lang="en-US" dirty="0"/>
              <a:t>all collected CAM data sets with analysis files / explanations can be found here [future meta-analysis]: </a:t>
            </a:r>
            <a:r>
              <a:rPr lang="en-US" dirty="0">
                <a:hlinkClick r:id="rId8"/>
              </a:rPr>
              <a:t>https://github.com/FennStatistics/CAMdatasets</a:t>
            </a:r>
            <a:endParaRPr lang="en-US" dirty="0"/>
          </a:p>
        </p:txBody>
      </p:sp>
    </p:spTree>
    <p:extLst>
      <p:ext uri="{BB962C8B-B14F-4D97-AF65-F5344CB8AC3E}">
        <p14:creationId xmlns:p14="http://schemas.microsoft.com/office/powerpoint/2010/main" val="3745748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Collection - </a:t>
            </a:r>
            <a:r>
              <a:rPr lang="en-US" dirty="0"/>
              <a:t>highly adaptable</a:t>
            </a:r>
            <a:br>
              <a:rPr lang="de-DE" dirty="0"/>
            </a:br>
            <a:r>
              <a:rPr lang="en-US" dirty="0">
                <a:solidFill>
                  <a:srgbClr val="000000"/>
                </a:solidFill>
              </a:rPr>
              <a:t>Cognitive-Affective Map Extended Logic (C.A.M.E.L.)</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321220"/>
            <a:ext cx="4221027" cy="355997"/>
          </a:xfrm>
        </p:spPr>
        <p:txBody>
          <a:bodyPr/>
          <a:lstStyle/>
          <a:p>
            <a:pPr marL="0" indent="0">
              <a:buNone/>
            </a:pPr>
            <a:r>
              <a:rPr lang="en-US" dirty="0"/>
              <a:t>Possible </a:t>
            </a:r>
            <a:r>
              <a:rPr lang="en-US" b="1" dirty="0"/>
              <a:t>configurations</a:t>
            </a:r>
            <a:r>
              <a:rPr lang="en-US" dirty="0"/>
              <a:t> of C.A.M.E.L.:</a:t>
            </a:r>
          </a:p>
          <a:p>
            <a:pPr marL="0" indent="0">
              <a:buNone/>
            </a:pPr>
            <a:endParaRPr lang="en-US"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20</a:t>
            </a:fld>
            <a:endParaRPr lang="de-DE" dirty="0"/>
          </a:p>
        </p:txBody>
      </p:sp>
      <p:pic>
        <p:nvPicPr>
          <p:cNvPr id="9" name="Grafik 8">
            <a:extLst>
              <a:ext uri="{FF2B5EF4-FFF2-40B4-BE49-F238E27FC236}">
                <a16:creationId xmlns:a16="http://schemas.microsoft.com/office/drawing/2014/main" id="{61A88997-D899-4BBE-AFB6-6D41614F0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3" y="1714052"/>
            <a:ext cx="4629267" cy="4007591"/>
          </a:xfrm>
          <a:prstGeom prst="rect">
            <a:avLst/>
          </a:prstGeom>
        </p:spPr>
      </p:pic>
      <p:sp>
        <p:nvSpPr>
          <p:cNvPr id="10" name="Inhaltsplatzhalter 7">
            <a:extLst>
              <a:ext uri="{FF2B5EF4-FFF2-40B4-BE49-F238E27FC236}">
                <a16:creationId xmlns:a16="http://schemas.microsoft.com/office/drawing/2014/main" id="{8433BA95-A58D-4E6B-B603-3D236B223451}"/>
              </a:ext>
            </a:extLst>
          </p:cNvPr>
          <p:cNvSpPr txBox="1">
            <a:spLocks/>
          </p:cNvSpPr>
          <p:nvPr/>
        </p:nvSpPr>
        <p:spPr>
          <a:xfrm>
            <a:off x="5966501" y="1321220"/>
            <a:ext cx="5457512" cy="698212"/>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dirty="0"/>
              <a:t>Data model of CAMs allows to run </a:t>
            </a:r>
            <a:r>
              <a:rPr lang="en-US" b="1" dirty="0"/>
              <a:t>adaptive study designs</a:t>
            </a:r>
            <a:r>
              <a:rPr lang="en-US" dirty="0"/>
              <a:t>, e.g., using Java Script library </a:t>
            </a:r>
            <a:r>
              <a:rPr lang="en-US" dirty="0" err="1">
                <a:solidFill>
                  <a:schemeClr val="tx1">
                    <a:lumMod val="75000"/>
                  </a:schemeClr>
                </a:solidFill>
                <a:hlinkClick r:id="rId4">
                  <a:extLst>
                    <a:ext uri="{A12FA001-AC4F-418D-AE19-62706E023703}">
                      <ahyp:hlinkClr xmlns:ahyp="http://schemas.microsoft.com/office/drawing/2018/hyperlinkcolor" val="tx"/>
                    </a:ext>
                  </a:extLst>
                </a:hlinkClick>
              </a:rPr>
              <a:t>Cytoscape</a:t>
            </a:r>
            <a:endParaRPr lang="en-US" dirty="0">
              <a:solidFill>
                <a:schemeClr val="tx1">
                  <a:lumMod val="75000"/>
                </a:schemeClr>
              </a:solidFill>
            </a:endParaRPr>
          </a:p>
          <a:p>
            <a:pPr marL="0" indent="0">
              <a:buFont typeface="Arial" panose="020B0604020202020204" pitchFamily="34" charset="0"/>
              <a:buNone/>
            </a:pPr>
            <a:endParaRPr lang="en-US" dirty="0"/>
          </a:p>
        </p:txBody>
      </p:sp>
      <p:pic>
        <p:nvPicPr>
          <p:cNvPr id="14" name="Grafik 13">
            <a:extLst>
              <a:ext uri="{FF2B5EF4-FFF2-40B4-BE49-F238E27FC236}">
                <a16:creationId xmlns:a16="http://schemas.microsoft.com/office/drawing/2014/main" id="{F3E4F4EC-FDD0-4802-AB25-0E9939CA6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6501" y="2147690"/>
            <a:ext cx="5457512" cy="2986264"/>
          </a:xfrm>
          <a:prstGeom prst="rect">
            <a:avLst/>
          </a:prstGeom>
        </p:spPr>
      </p:pic>
      <p:sp>
        <p:nvSpPr>
          <p:cNvPr id="15" name="Textfeld 14">
            <a:extLst>
              <a:ext uri="{FF2B5EF4-FFF2-40B4-BE49-F238E27FC236}">
                <a16:creationId xmlns:a16="http://schemas.microsoft.com/office/drawing/2014/main" id="{AA1F6565-7041-4CC5-9A4C-D3B2E30DF3D4}"/>
              </a:ext>
            </a:extLst>
          </p:cNvPr>
          <p:cNvSpPr txBox="1"/>
          <p:nvPr/>
        </p:nvSpPr>
        <p:spPr>
          <a:xfrm>
            <a:off x="5694000" y="5831042"/>
            <a:ext cx="6632938" cy="923330"/>
          </a:xfrm>
          <a:prstGeom prst="rect">
            <a:avLst/>
          </a:prstGeom>
          <a:noFill/>
        </p:spPr>
        <p:txBody>
          <a:bodyPr wrap="square" rtlCol="0">
            <a:spAutoFit/>
          </a:bodyPr>
          <a:lstStyle/>
          <a:p>
            <a:r>
              <a:rPr lang="en-US" sz="900" dirty="0" err="1">
                <a:solidFill>
                  <a:schemeClr val="bg1">
                    <a:lumMod val="65000"/>
                  </a:schemeClr>
                </a:solidFill>
              </a:rPr>
              <a:t>Estadieu</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Gorki, M., </a:t>
            </a:r>
            <a:r>
              <a:rPr lang="en-US" sz="900" dirty="0" err="1">
                <a:solidFill>
                  <a:schemeClr val="bg1">
                    <a:lumMod val="65000"/>
                  </a:schemeClr>
                </a:solidFill>
              </a:rPr>
              <a:t>Monno</a:t>
            </a:r>
            <a:r>
              <a:rPr lang="en-US" sz="900" dirty="0">
                <a:solidFill>
                  <a:schemeClr val="bg1">
                    <a:lumMod val="65000"/>
                  </a:schemeClr>
                </a:solidFill>
              </a:rPr>
              <a:t>, I., Tauber, F., </a:t>
            </a:r>
            <a:r>
              <a:rPr lang="en-US" sz="900" dirty="0" err="1">
                <a:solidFill>
                  <a:schemeClr val="bg1">
                    <a:lumMod val="65000"/>
                  </a:schemeClr>
                </a:solidFill>
              </a:rPr>
              <a:t>Teichmann</a:t>
            </a:r>
            <a:r>
              <a:rPr lang="en-US" sz="900" dirty="0">
                <a:solidFill>
                  <a:schemeClr val="bg1">
                    <a:lumMod val="65000"/>
                  </a:schemeClr>
                </a:solidFill>
              </a:rPr>
              <a:t>, J., Levy-</a:t>
            </a:r>
            <a:r>
              <a:rPr lang="en-US" sz="900" dirty="0" err="1">
                <a:solidFill>
                  <a:schemeClr val="bg1">
                    <a:lumMod val="65000"/>
                  </a:schemeClr>
                </a:solidFill>
              </a:rPr>
              <a:t>Tzedek</a:t>
            </a:r>
            <a:r>
              <a:rPr lang="en-US" sz="900" dirty="0">
                <a:solidFill>
                  <a:schemeClr val="bg1">
                    <a:lumMod val="65000"/>
                  </a:schemeClr>
                </a:solidFill>
              </a:rPr>
              <a:t>, S., Müller, O.,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Societal Assessment of Soft Robots: Identifying Key Risks and Benefits of Soft Robots Compared to Conventional Robots. </a:t>
            </a:r>
          </a:p>
          <a:p>
            <a:r>
              <a:rPr lang="en-US" sz="900" dirty="0" err="1">
                <a:solidFill>
                  <a:schemeClr val="bg1">
                    <a:lumMod val="65000"/>
                  </a:schemeClr>
                </a:solidFill>
              </a:rPr>
              <a:t>Kulbe</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a:t>
            </a:r>
            <a:r>
              <a:rPr lang="en-US" sz="900" dirty="0" err="1">
                <a:solidFill>
                  <a:schemeClr val="bg1">
                    <a:lumMod val="65000"/>
                  </a:schemeClr>
                </a:solidFill>
              </a:rPr>
              <a:t>Sendtner</a:t>
            </a:r>
            <a:r>
              <a:rPr lang="en-US" sz="900" dirty="0">
                <a:solidFill>
                  <a:schemeClr val="bg1">
                    <a:lumMod val="65000"/>
                  </a:schemeClr>
                </a:solidFill>
              </a:rPr>
              <a:t>, C., Reuter, L., Stumpf, M.,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Connecting Instrumental and Affective Motives of Transportation Modality Choice—Realistic Cost Assessment Influences Affective Evaluation of Private Car</a:t>
            </a:r>
            <a:r>
              <a:rPr lang="en-US" sz="900" dirty="0">
                <a:solidFill>
                  <a:schemeClr val="bg1">
                    <a:lumMod val="65000"/>
                  </a:schemeClr>
                </a:solidFill>
              </a:rPr>
              <a:t>.</a:t>
            </a:r>
          </a:p>
          <a:p>
            <a:endParaRPr lang="en-US" sz="900" i="1" dirty="0">
              <a:solidFill>
                <a:schemeClr val="bg1">
                  <a:lumMod val="65000"/>
                </a:schemeClr>
              </a:solidFill>
            </a:endParaRPr>
          </a:p>
          <a:p>
            <a:endParaRPr lang="en-US" sz="900" dirty="0">
              <a:solidFill>
                <a:schemeClr val="bg1">
                  <a:lumMod val="65000"/>
                </a:schemeClr>
              </a:solidFill>
            </a:endParaRPr>
          </a:p>
        </p:txBody>
      </p:sp>
      <p:sp>
        <p:nvSpPr>
          <p:cNvPr id="11" name="Textfeld 10">
            <a:extLst>
              <a:ext uri="{FF2B5EF4-FFF2-40B4-BE49-F238E27FC236}">
                <a16:creationId xmlns:a16="http://schemas.microsoft.com/office/drawing/2014/main" id="{F0974E28-D116-4BB3-8E43-533DE62D35B5}"/>
              </a:ext>
            </a:extLst>
          </p:cNvPr>
          <p:cNvSpPr txBox="1"/>
          <p:nvPr/>
        </p:nvSpPr>
        <p:spPr>
          <a:xfrm>
            <a:off x="442913" y="5831042"/>
            <a:ext cx="5251087" cy="507831"/>
          </a:xfrm>
          <a:prstGeom prst="rect">
            <a:avLst/>
          </a:prstGeom>
          <a:noFill/>
        </p:spPr>
        <p:txBody>
          <a:bodyPr wrap="square" rtlCol="0">
            <a:spAutoFit/>
          </a:bodyPr>
          <a:lstStyle/>
          <a:p>
            <a:r>
              <a:rPr lang="en-US" sz="900" b="1" dirty="0">
                <a:solidFill>
                  <a:schemeClr val="bg1">
                    <a:lumMod val="65000"/>
                  </a:schemeClr>
                </a:solidFill>
              </a:rPr>
              <a:t>Fenn</a:t>
            </a:r>
            <a:r>
              <a:rPr lang="en-US" sz="900" dirty="0">
                <a:solidFill>
                  <a:schemeClr val="bg1">
                    <a:lumMod val="65000"/>
                  </a:schemeClr>
                </a:solidFill>
              </a:rPr>
              <a:t>, J., </a:t>
            </a:r>
            <a:r>
              <a:rPr lang="en-US" sz="900" dirty="0" err="1">
                <a:solidFill>
                  <a:schemeClr val="bg1">
                    <a:lumMod val="65000"/>
                  </a:schemeClr>
                </a:solidFill>
              </a:rPr>
              <a:t>Sölder</a:t>
            </a:r>
            <a:r>
              <a:rPr lang="en-US" sz="900" dirty="0">
                <a:solidFill>
                  <a:schemeClr val="bg1">
                    <a:lumMod val="65000"/>
                  </a:schemeClr>
                </a:solidFill>
              </a:rPr>
              <a:t>, P., </a:t>
            </a:r>
            <a:r>
              <a:rPr lang="en-US" sz="900" dirty="0" err="1">
                <a:solidFill>
                  <a:schemeClr val="bg1">
                    <a:lumMod val="65000"/>
                  </a:schemeClr>
                </a:solidFill>
              </a:rPr>
              <a:t>Königs</a:t>
            </a:r>
            <a:r>
              <a:rPr lang="en-US" sz="900" dirty="0">
                <a:solidFill>
                  <a:schemeClr val="bg1">
                    <a:lumMod val="65000"/>
                  </a:schemeClr>
                </a:solidFill>
              </a:rPr>
              <a:t>, L., Reuter, L., Conrad, S., </a:t>
            </a:r>
            <a:r>
              <a:rPr lang="en-US" sz="900" dirty="0" err="1">
                <a:solidFill>
                  <a:schemeClr val="bg1">
                    <a:lumMod val="65000"/>
                  </a:schemeClr>
                </a:solidFill>
              </a:rPr>
              <a:t>Estadieu</a:t>
            </a:r>
            <a:r>
              <a:rPr lang="en-US" sz="900" dirty="0">
                <a:solidFill>
                  <a:schemeClr val="bg1">
                    <a:lumMod val="65000"/>
                  </a:schemeClr>
                </a:solidFill>
              </a:rPr>
              <a:t>, L., </a:t>
            </a:r>
            <a:r>
              <a:rPr lang="en-US" sz="900" dirty="0" err="1">
                <a:solidFill>
                  <a:schemeClr val="bg1">
                    <a:lumMod val="65000"/>
                  </a:schemeClr>
                </a:solidFill>
              </a:rPr>
              <a:t>Höfele</a:t>
            </a:r>
            <a:r>
              <a:rPr lang="en-US" sz="900" dirty="0">
                <a:solidFill>
                  <a:schemeClr val="bg1">
                    <a:lumMod val="65000"/>
                  </a:schemeClr>
                </a:solidFill>
              </a:rPr>
              <a:t>, P.,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Using Basal Attributes to Identify Key Properties of New Material Systems to Increase the Acceptance</a:t>
            </a:r>
            <a:r>
              <a:rPr lang="en-US" sz="900" dirty="0">
                <a:solidFill>
                  <a:schemeClr val="bg1">
                    <a:lumMod val="65000"/>
                  </a:schemeClr>
                </a:solidFill>
              </a:rPr>
              <a:t>.</a:t>
            </a:r>
            <a:endParaRPr lang="en-US" sz="900" dirty="0">
              <a:solidFill>
                <a:schemeClr val="bg1">
                  <a:lumMod val="65000"/>
                </a:schemeClr>
              </a:solidFill>
              <a:effectLst/>
            </a:endParaRPr>
          </a:p>
        </p:txBody>
      </p:sp>
    </p:spTree>
    <p:extLst>
      <p:ext uri="{BB962C8B-B14F-4D97-AF65-F5344CB8AC3E}">
        <p14:creationId xmlns:p14="http://schemas.microsoft.com/office/powerpoint/2010/main" val="8267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P spid="15"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Analysis</a:t>
            </a:r>
            <a:br>
              <a:rPr lang="de-DE" dirty="0"/>
            </a:br>
            <a:r>
              <a:rPr lang="en-US" dirty="0">
                <a:solidFill>
                  <a:srgbClr val="000000"/>
                </a:solidFill>
              </a:rPr>
              <a:t>CAM-App</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311216"/>
            <a:ext cx="7566143" cy="1125115"/>
          </a:xfrm>
        </p:spPr>
        <p:txBody>
          <a:bodyPr/>
          <a:lstStyle/>
          <a:p>
            <a:r>
              <a:rPr lang="en-US" dirty="0">
                <a:solidFill>
                  <a:schemeClr val="accent1"/>
                </a:solidFill>
              </a:rPr>
              <a:t>Pre-processing: </a:t>
            </a:r>
          </a:p>
          <a:p>
            <a:pPr lvl="1"/>
            <a:r>
              <a:rPr lang="en-US" dirty="0"/>
              <a:t>summarizing concepts under superordinate categories; modules for training raters and computing inter-rater reliability coefficients</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21</a:t>
            </a:fld>
            <a:endParaRPr lang="de-DE" dirty="0"/>
          </a:p>
        </p:txBody>
      </p:sp>
      <p:pic>
        <p:nvPicPr>
          <p:cNvPr id="9" name="Grafik 8">
            <a:extLst>
              <a:ext uri="{FF2B5EF4-FFF2-40B4-BE49-F238E27FC236}">
                <a16:creationId xmlns:a16="http://schemas.microsoft.com/office/drawing/2014/main" id="{62075D95-3D3F-4DA5-A4A8-27EB9B24F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17" y="215689"/>
            <a:ext cx="970670" cy="1125115"/>
          </a:xfrm>
          <a:prstGeom prst="rect">
            <a:avLst/>
          </a:prstGeom>
        </p:spPr>
      </p:pic>
      <p:sp>
        <p:nvSpPr>
          <p:cNvPr id="10" name="Inhaltsplatzhalter 7">
            <a:extLst>
              <a:ext uri="{FF2B5EF4-FFF2-40B4-BE49-F238E27FC236}">
                <a16:creationId xmlns:a16="http://schemas.microsoft.com/office/drawing/2014/main" id="{3310463F-49B1-4E09-B330-84F46C9A0168}"/>
              </a:ext>
            </a:extLst>
          </p:cNvPr>
          <p:cNvSpPr txBox="1">
            <a:spLocks/>
          </p:cNvSpPr>
          <p:nvPr/>
        </p:nvSpPr>
        <p:spPr>
          <a:xfrm>
            <a:off x="442913" y="5007450"/>
            <a:ext cx="7566144" cy="1251092"/>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dirty="0">
                <a:solidFill>
                  <a:schemeClr val="accent1"/>
                </a:solidFill>
              </a:rPr>
              <a:t>Analysis step: </a:t>
            </a:r>
          </a:p>
          <a:p>
            <a:pPr lvl="1"/>
            <a:r>
              <a:rPr lang="en-US" dirty="0"/>
              <a:t>analyze CAM data; multiple modules for semantic content (e.g., aggregate CAMs) and network parameters (e.g., slice CAMs)</a:t>
            </a:r>
          </a:p>
        </p:txBody>
      </p:sp>
      <p:pic>
        <p:nvPicPr>
          <p:cNvPr id="4" name="Grafik 3">
            <a:extLst>
              <a:ext uri="{FF2B5EF4-FFF2-40B4-BE49-F238E27FC236}">
                <a16:creationId xmlns:a16="http://schemas.microsoft.com/office/drawing/2014/main" id="{6530EAD1-05D0-4945-A280-C12E73B8F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070" y="2625967"/>
            <a:ext cx="6203329" cy="2279754"/>
          </a:xfrm>
          <a:prstGeom prst="rect">
            <a:avLst/>
          </a:prstGeom>
        </p:spPr>
      </p:pic>
      <p:sp>
        <p:nvSpPr>
          <p:cNvPr id="11" name="Textplatzhalter 7">
            <a:extLst>
              <a:ext uri="{FF2B5EF4-FFF2-40B4-BE49-F238E27FC236}">
                <a16:creationId xmlns:a16="http://schemas.microsoft.com/office/drawing/2014/main" id="{F3526405-7667-40A0-86C8-5DB91501B55B}"/>
              </a:ext>
            </a:extLst>
          </p:cNvPr>
          <p:cNvSpPr txBox="1">
            <a:spLocks/>
          </p:cNvSpPr>
          <p:nvPr/>
        </p:nvSpPr>
        <p:spPr>
          <a:xfrm>
            <a:off x="6453975" y="4817713"/>
            <a:ext cx="5581649" cy="37947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500" kern="1200">
                <a:solidFill>
                  <a:srgbClr val="000000"/>
                </a:solidFill>
                <a:latin typeface="+mn-lt"/>
                <a:ea typeface="+mn-ea"/>
                <a:cs typeface="+mn-cs"/>
              </a:defRPr>
            </a:lvl1pPr>
            <a:lvl2pPr marL="32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2pPr>
            <a:lvl3pPr marL="68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3pPr>
            <a:lvl4pPr marL="104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4pPr>
            <a:lvl5pPr marL="1404000" indent="0" algn="l" defTabSz="914400" rtl="0" eaLnBrk="1" latinLnBrk="0" hangingPunct="1">
              <a:lnSpc>
                <a:spcPct val="100000"/>
              </a:lnSpc>
              <a:spcBef>
                <a:spcPts val="0"/>
              </a:spcBef>
              <a:buFont typeface="Arial" panose="020B0604020202020204" pitchFamily="34" charset="0"/>
              <a:buNone/>
              <a:defRPr sz="15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lvl="1"/>
            <a:r>
              <a:rPr lang="en-US" sz="800" dirty="0"/>
              <a:t>From</a:t>
            </a:r>
            <a:r>
              <a:rPr lang="de-DE" sz="800" dirty="0"/>
              <a:t> </a:t>
            </a:r>
            <a:r>
              <a:rPr lang="en-US" sz="800" dirty="0"/>
              <a:t>Wickham, H., &amp; </a:t>
            </a:r>
            <a:r>
              <a:rPr lang="en-US" sz="800" dirty="0" err="1"/>
              <a:t>Grolemund</a:t>
            </a:r>
            <a:r>
              <a:rPr lang="en-US" sz="800" dirty="0"/>
              <a:t>, G. (2017). </a:t>
            </a:r>
            <a:r>
              <a:rPr lang="en-US" sz="800" i="1" dirty="0"/>
              <a:t>R for Data Science: Import, Tidy, Transform, Visualize, and Model Data</a:t>
            </a:r>
            <a:r>
              <a:rPr lang="en-US" sz="800" dirty="0"/>
              <a:t>. O’Reilly Media, Inc. </a:t>
            </a:r>
            <a:r>
              <a:rPr lang="en-US" sz="800" dirty="0">
                <a:solidFill>
                  <a:schemeClr val="tx1">
                    <a:lumMod val="75000"/>
                  </a:schemeClr>
                </a:solidFill>
                <a:hlinkClick r:id="rId5">
                  <a:extLst>
                    <a:ext uri="{A12FA001-AC4F-418D-AE19-62706E023703}">
                      <ahyp:hlinkClr xmlns:ahyp="http://schemas.microsoft.com/office/drawing/2018/hyperlinkcolor" val="tx"/>
                    </a:ext>
                  </a:extLst>
                </a:hlinkClick>
              </a:rPr>
              <a:t>https://r4ds.had.co.nz/</a:t>
            </a:r>
            <a:r>
              <a:rPr lang="en-US" sz="800" dirty="0"/>
              <a:t>; Chapter 1 Introduction</a:t>
            </a:r>
          </a:p>
        </p:txBody>
      </p:sp>
      <p:cxnSp>
        <p:nvCxnSpPr>
          <p:cNvPr id="12" name="Verbinder: gewinkelt 11">
            <a:extLst>
              <a:ext uri="{FF2B5EF4-FFF2-40B4-BE49-F238E27FC236}">
                <a16:creationId xmlns:a16="http://schemas.microsoft.com/office/drawing/2014/main" id="{9C9302AE-4093-45A0-A083-A6AD7F606DBB}"/>
              </a:ext>
            </a:extLst>
          </p:cNvPr>
          <p:cNvCxnSpPr>
            <a:cxnSpLocks/>
          </p:cNvCxnSpPr>
          <p:nvPr/>
        </p:nvCxnSpPr>
        <p:spPr>
          <a:xfrm>
            <a:off x="4867278" y="2551995"/>
            <a:ext cx="2305047" cy="877005"/>
          </a:xfrm>
          <a:prstGeom prst="bentConnector3">
            <a:avLst>
              <a:gd name="adj1" fmla="val 100000"/>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0" name="Verbinder: gewinkelt 19">
            <a:extLst>
              <a:ext uri="{FF2B5EF4-FFF2-40B4-BE49-F238E27FC236}">
                <a16:creationId xmlns:a16="http://schemas.microsoft.com/office/drawing/2014/main" id="{AA895323-0803-42A8-BCBA-4623F914BEA6}"/>
              </a:ext>
            </a:extLst>
          </p:cNvPr>
          <p:cNvCxnSpPr>
            <a:cxnSpLocks/>
          </p:cNvCxnSpPr>
          <p:nvPr/>
        </p:nvCxnSpPr>
        <p:spPr>
          <a:xfrm flipV="1">
            <a:off x="4867277" y="4364279"/>
            <a:ext cx="3954457" cy="1048406"/>
          </a:xfrm>
          <a:prstGeom prst="bentConnector3">
            <a:avLst>
              <a:gd name="adj1" fmla="val 100100"/>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6" name="Textfeld 25">
            <a:extLst>
              <a:ext uri="{FF2B5EF4-FFF2-40B4-BE49-F238E27FC236}">
                <a16:creationId xmlns:a16="http://schemas.microsoft.com/office/drawing/2014/main" id="{96A19752-69B0-432A-9D77-483D255EC61C}"/>
              </a:ext>
            </a:extLst>
          </p:cNvPr>
          <p:cNvSpPr txBox="1"/>
          <p:nvPr/>
        </p:nvSpPr>
        <p:spPr>
          <a:xfrm>
            <a:off x="1092821" y="3264121"/>
            <a:ext cx="4369745" cy="923330"/>
          </a:xfrm>
          <a:prstGeom prst="rect">
            <a:avLst/>
          </a:prstGeom>
          <a:noFill/>
        </p:spPr>
        <p:txBody>
          <a:bodyPr wrap="square" rtlCol="0">
            <a:spAutoFit/>
          </a:bodyPr>
          <a:lstStyle/>
          <a:p>
            <a:r>
              <a:rPr lang="en-US" dirty="0">
                <a:solidFill>
                  <a:schemeClr val="accent1"/>
                </a:solidFill>
              </a:rPr>
              <a:t>protocol </a:t>
            </a:r>
            <a:r>
              <a:rPr lang="en-US" dirty="0">
                <a:solidFill>
                  <a:srgbClr val="000000"/>
                </a:solidFill>
              </a:rPr>
              <a:t>is automatically generated in the background capturing each data pre-processing and analysis step</a:t>
            </a:r>
          </a:p>
        </p:txBody>
      </p:sp>
      <p:cxnSp>
        <p:nvCxnSpPr>
          <p:cNvPr id="27" name="Verbinder: gewinkelt 26">
            <a:extLst>
              <a:ext uri="{FF2B5EF4-FFF2-40B4-BE49-F238E27FC236}">
                <a16:creationId xmlns:a16="http://schemas.microsoft.com/office/drawing/2014/main" id="{97C80CFC-1349-4B65-AD63-B67933556D15}"/>
              </a:ext>
            </a:extLst>
          </p:cNvPr>
          <p:cNvCxnSpPr>
            <a:cxnSpLocks/>
          </p:cNvCxnSpPr>
          <p:nvPr/>
        </p:nvCxnSpPr>
        <p:spPr>
          <a:xfrm flipV="1">
            <a:off x="4366155" y="3701143"/>
            <a:ext cx="6825720" cy="270453"/>
          </a:xfrm>
          <a:prstGeom prst="bentConnector3">
            <a:avLst>
              <a:gd name="adj1" fmla="val 100097"/>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996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776537-872F-7080-A21D-F18845174B10}"/>
              </a:ext>
            </a:extLst>
          </p:cNvPr>
          <p:cNvSpPr>
            <a:spLocks noGrp="1"/>
          </p:cNvSpPr>
          <p:nvPr>
            <p:ph type="title"/>
          </p:nvPr>
        </p:nvSpPr>
        <p:spPr>
          <a:xfrm>
            <a:off x="442914" y="365126"/>
            <a:ext cx="11341100" cy="901700"/>
          </a:xfrm>
        </p:spPr>
        <p:txBody>
          <a:bodyPr/>
          <a:lstStyle/>
          <a:p>
            <a:r>
              <a:rPr lang="de-DE" dirty="0"/>
              <a:t>Data Analysis - Modules</a:t>
            </a:r>
            <a:br>
              <a:rPr lang="de-DE" dirty="0"/>
            </a:br>
            <a:r>
              <a:rPr lang="en-US" dirty="0">
                <a:solidFill>
                  <a:srgbClr val="000000"/>
                </a:solidFill>
              </a:rPr>
              <a:t>CAM-App</a:t>
            </a:r>
            <a:endParaRPr lang="de-DE" dirty="0">
              <a:solidFill>
                <a:srgbClr val="000000"/>
              </a:solidFill>
            </a:endParaRPr>
          </a:p>
        </p:txBody>
      </p:sp>
      <p:sp>
        <p:nvSpPr>
          <p:cNvPr id="3" name="Textplatzhalter 2">
            <a:extLst>
              <a:ext uri="{FF2B5EF4-FFF2-40B4-BE49-F238E27FC236}">
                <a16:creationId xmlns:a16="http://schemas.microsoft.com/office/drawing/2014/main" id="{FE82C0EC-F911-BD18-81E6-D261292793C8}"/>
              </a:ext>
            </a:extLst>
          </p:cNvPr>
          <p:cNvSpPr>
            <a:spLocks noGrp="1"/>
          </p:cNvSpPr>
          <p:nvPr>
            <p:ph type="body" idx="1"/>
          </p:nvPr>
        </p:nvSpPr>
        <p:spPr>
          <a:xfrm>
            <a:off x="442912" y="1881188"/>
            <a:ext cx="3833813" cy="647700"/>
          </a:xfrm>
        </p:spPr>
        <p:txBody>
          <a:bodyPr/>
          <a:lstStyle/>
          <a:p>
            <a:r>
              <a:rPr lang="en-US" b="1" dirty="0">
                <a:solidFill>
                  <a:schemeClr val="accent1"/>
                </a:solidFill>
              </a:rPr>
              <a:t>Pre</a:t>
            </a:r>
            <a:r>
              <a:rPr lang="en-US" dirty="0"/>
              <a:t>processing Part</a:t>
            </a:r>
          </a:p>
          <a:p>
            <a:endParaRPr lang="en-US" dirty="0"/>
          </a:p>
        </p:txBody>
      </p:sp>
      <p:sp>
        <p:nvSpPr>
          <p:cNvPr id="8" name="Fußzeilenplatzhalter 7">
            <a:extLst>
              <a:ext uri="{FF2B5EF4-FFF2-40B4-BE49-F238E27FC236}">
                <a16:creationId xmlns:a16="http://schemas.microsoft.com/office/drawing/2014/main" id="{BB1F61B0-723B-D394-8ED3-45AC2C170D9D}"/>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9" name="Foliennummernplatzhalter 8">
            <a:extLst>
              <a:ext uri="{FF2B5EF4-FFF2-40B4-BE49-F238E27FC236}">
                <a16:creationId xmlns:a16="http://schemas.microsoft.com/office/drawing/2014/main" id="{91FF776E-D58C-695B-C1D0-05B5BF5C6E7A}"/>
              </a:ext>
            </a:extLst>
          </p:cNvPr>
          <p:cNvSpPr>
            <a:spLocks noGrp="1"/>
          </p:cNvSpPr>
          <p:nvPr>
            <p:ph type="sldNum" sz="quarter" idx="12"/>
          </p:nvPr>
        </p:nvSpPr>
        <p:spPr/>
        <p:txBody>
          <a:bodyPr/>
          <a:lstStyle/>
          <a:p>
            <a:fld id="{C2571F0E-BA57-4409-A3A5-945CC828A36E}" type="slidenum">
              <a:rPr lang="de-DE" smtClean="0"/>
              <a:pPr/>
              <a:t>22</a:t>
            </a:fld>
            <a:endParaRPr lang="de-DE" dirty="0"/>
          </a:p>
        </p:txBody>
      </p:sp>
      <p:sp>
        <p:nvSpPr>
          <p:cNvPr id="4" name="Inhaltsplatzhalter 3">
            <a:extLst>
              <a:ext uri="{FF2B5EF4-FFF2-40B4-BE49-F238E27FC236}">
                <a16:creationId xmlns:a16="http://schemas.microsoft.com/office/drawing/2014/main" id="{0B5ADFB4-1591-767F-21D5-838A6F5307EE}"/>
              </a:ext>
            </a:extLst>
          </p:cNvPr>
          <p:cNvSpPr>
            <a:spLocks noGrp="1"/>
          </p:cNvSpPr>
          <p:nvPr>
            <p:ph type="body" sz="quarter" idx="13"/>
          </p:nvPr>
        </p:nvSpPr>
        <p:spPr/>
        <p:txBody>
          <a:bodyPr/>
          <a:lstStyle/>
          <a:p>
            <a:pPr marL="342900" indent="-342900">
              <a:buFont typeface="+mj-lt"/>
              <a:buAutoNum type="arabicPeriod"/>
            </a:pPr>
            <a:r>
              <a:rPr lang="en-US" dirty="0"/>
              <a:t>Import/Upload data</a:t>
            </a:r>
          </a:p>
          <a:p>
            <a:pPr marL="342900" indent="-342900">
              <a:buFont typeface="+mj-lt"/>
              <a:buAutoNum type="arabicPeriod"/>
            </a:pPr>
            <a:r>
              <a:rPr lang="en-US" dirty="0"/>
              <a:t>Draw CAMs</a:t>
            </a:r>
          </a:p>
          <a:p>
            <a:pPr marL="342900" indent="-342900">
              <a:buFont typeface="+mj-lt"/>
              <a:buAutoNum type="arabicPeriod"/>
            </a:pPr>
            <a:r>
              <a:rPr lang="en-US" dirty="0"/>
              <a:t>Approximate matching</a:t>
            </a:r>
          </a:p>
          <a:p>
            <a:pPr marL="342900" indent="-342900">
              <a:buFont typeface="+mj-lt"/>
              <a:buAutoNum type="arabicPeriod"/>
            </a:pPr>
            <a:r>
              <a:rPr lang="en-US" dirty="0"/>
              <a:t>Searching terms</a:t>
            </a:r>
          </a:p>
          <a:p>
            <a:pPr marL="342900" indent="-342900">
              <a:buFont typeface="+mj-lt"/>
              <a:buAutoNum type="arabicPeriod"/>
            </a:pPr>
            <a:r>
              <a:rPr lang="en-US" dirty="0"/>
              <a:t>Search for synonyms</a:t>
            </a:r>
          </a:p>
          <a:p>
            <a:pPr marL="342900" indent="-342900">
              <a:buFont typeface="+mj-lt"/>
              <a:buAutoNum type="arabicPeriod"/>
            </a:pPr>
            <a:r>
              <a:rPr lang="en-US" dirty="0"/>
              <a:t>Apply word2vec model</a:t>
            </a:r>
          </a:p>
          <a:p>
            <a:pPr marL="342900" indent="-342900">
              <a:buFont typeface="+mj-lt"/>
              <a:buAutoNum type="arabicPeriod"/>
            </a:pPr>
            <a:r>
              <a:rPr lang="en-US" dirty="0"/>
              <a:t>Overview of non-summarized concepts</a:t>
            </a:r>
          </a:p>
          <a:p>
            <a:pPr marL="342900" indent="-342900">
              <a:buFont typeface="+mj-lt"/>
              <a:buAutoNum type="arabicPeriod"/>
            </a:pPr>
            <a:r>
              <a:rPr lang="en-US" dirty="0"/>
              <a:t>Compute inter-rater reliability</a:t>
            </a:r>
          </a:p>
          <a:p>
            <a:pPr marL="342900" indent="-342900">
              <a:buFont typeface="+mj-lt"/>
              <a:buAutoNum type="arabicPeriod"/>
            </a:pPr>
            <a:r>
              <a:rPr lang="en-US" dirty="0"/>
              <a:t>Train raters for summarizing of concepts</a:t>
            </a:r>
          </a:p>
        </p:txBody>
      </p:sp>
      <p:sp>
        <p:nvSpPr>
          <p:cNvPr id="6" name="Inhaltsplatzhalter 5">
            <a:extLst>
              <a:ext uri="{FF2B5EF4-FFF2-40B4-BE49-F238E27FC236}">
                <a16:creationId xmlns:a16="http://schemas.microsoft.com/office/drawing/2014/main" id="{D3079FB8-5681-3FB0-A2BB-3ABBEF13F2AA}"/>
              </a:ext>
            </a:extLst>
          </p:cNvPr>
          <p:cNvSpPr>
            <a:spLocks noGrp="1"/>
          </p:cNvSpPr>
          <p:nvPr>
            <p:ph type="body" sz="quarter" idx="14"/>
          </p:nvPr>
        </p:nvSpPr>
        <p:spPr>
          <a:xfrm>
            <a:off x="5288094" y="2493113"/>
            <a:ext cx="3389181" cy="3672000"/>
          </a:xfrm>
        </p:spPr>
        <p:txBody>
          <a:bodyPr/>
          <a:lstStyle/>
          <a:p>
            <a:pPr marL="342900" indent="-342900">
              <a:buFont typeface="+mj-lt"/>
              <a:buAutoNum type="arabicPeriod"/>
            </a:pPr>
            <a:r>
              <a:rPr lang="en-US" dirty="0"/>
              <a:t>Import/Upload data</a:t>
            </a:r>
          </a:p>
          <a:p>
            <a:pPr marL="342900" indent="-342900">
              <a:buFont typeface="+mj-lt"/>
              <a:buAutoNum type="arabicPeriod"/>
            </a:pPr>
            <a:r>
              <a:rPr lang="en-US" dirty="0"/>
              <a:t>Draw CAMs</a:t>
            </a:r>
          </a:p>
          <a:p>
            <a:pPr marL="342900" indent="-342900">
              <a:buFont typeface="+mj-lt"/>
              <a:buAutoNum type="arabicPeriod"/>
            </a:pPr>
            <a:r>
              <a:rPr lang="en-US" dirty="0"/>
              <a:t>Compute network indicators</a:t>
            </a:r>
          </a:p>
          <a:p>
            <a:pPr marL="342900" indent="-342900">
              <a:buFont typeface="+mj-lt"/>
              <a:buAutoNum type="arabicPeriod"/>
            </a:pPr>
            <a:r>
              <a:rPr lang="en-US" dirty="0"/>
              <a:t>Compute neighborhood indicators</a:t>
            </a:r>
          </a:p>
          <a:p>
            <a:pPr marL="342900" indent="-342900">
              <a:buFont typeface="+mj-lt"/>
              <a:buAutoNum type="arabicPeriod"/>
            </a:pPr>
            <a:r>
              <a:rPr lang="en-US" dirty="0"/>
              <a:t>Compute descriptive statistics on network indicators</a:t>
            </a:r>
          </a:p>
          <a:p>
            <a:pPr marL="342900" indent="-342900">
              <a:buFont typeface="+mj-lt"/>
              <a:buAutoNum type="arabicPeriod"/>
            </a:pPr>
            <a:r>
              <a:rPr lang="en-US" dirty="0"/>
              <a:t>Create wordlist</a:t>
            </a:r>
          </a:p>
          <a:p>
            <a:pPr marL="342900" indent="-342900">
              <a:buFont typeface="+mj-lt"/>
              <a:buAutoNum type="arabicPeriod"/>
            </a:pPr>
            <a:r>
              <a:rPr lang="en-US" dirty="0"/>
              <a:t>Create word cloud</a:t>
            </a:r>
          </a:p>
        </p:txBody>
      </p:sp>
      <p:sp>
        <p:nvSpPr>
          <p:cNvPr id="10" name="Inhaltsplatzhalter 5">
            <a:extLst>
              <a:ext uri="{FF2B5EF4-FFF2-40B4-BE49-F238E27FC236}">
                <a16:creationId xmlns:a16="http://schemas.microsoft.com/office/drawing/2014/main" id="{19809FAC-1E24-4646-A374-904347375865}"/>
              </a:ext>
            </a:extLst>
          </p:cNvPr>
          <p:cNvSpPr txBox="1">
            <a:spLocks/>
          </p:cNvSpPr>
          <p:nvPr/>
        </p:nvSpPr>
        <p:spPr>
          <a:xfrm>
            <a:off x="8802819" y="2490676"/>
            <a:ext cx="3389181" cy="3672000"/>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42900" indent="-342900">
              <a:buFont typeface="+mj-lt"/>
              <a:buAutoNum type="arabicPeriod" startAt="8"/>
            </a:pPr>
            <a:r>
              <a:rPr lang="en-US" dirty="0"/>
              <a:t>Get table, pie chart</a:t>
            </a:r>
          </a:p>
          <a:p>
            <a:pPr marL="342900" indent="-342900">
              <a:buFont typeface="+mj-lt"/>
              <a:buAutoNum type="arabicPeriod" startAt="8"/>
            </a:pPr>
            <a:r>
              <a:rPr lang="en-US" dirty="0"/>
              <a:t>Get summary statistics</a:t>
            </a:r>
          </a:p>
          <a:p>
            <a:pPr marL="342900" indent="-342900">
              <a:buFont typeface="+mj-lt"/>
              <a:buAutoNum type="arabicPeriod" startAt="8"/>
            </a:pPr>
            <a:r>
              <a:rPr lang="en-US" dirty="0"/>
              <a:t>Aggregate CAMs</a:t>
            </a:r>
          </a:p>
          <a:p>
            <a:pPr marL="342900" indent="-342900">
              <a:buFont typeface="+mj-lt"/>
              <a:buAutoNum type="arabicPeriod" startAt="8"/>
            </a:pPr>
            <a:r>
              <a:rPr lang="en-US" dirty="0"/>
              <a:t>Concept co-occurrences</a:t>
            </a:r>
          </a:p>
          <a:p>
            <a:pPr marL="342900" indent="-342900">
              <a:buFont typeface="+mj-lt"/>
              <a:buAutoNum type="arabicPeriod" startAt="8"/>
            </a:pPr>
            <a:r>
              <a:rPr lang="en-US" dirty="0"/>
              <a:t>Valence co-occurrences</a:t>
            </a:r>
          </a:p>
          <a:p>
            <a:pPr marL="342900" indent="-342900">
              <a:buFont typeface="+mj-lt"/>
              <a:buAutoNum type="arabicPeriod" startAt="8"/>
            </a:pPr>
            <a:r>
              <a:rPr lang="en-US" dirty="0">
                <a:solidFill>
                  <a:schemeClr val="bg1">
                    <a:lumMod val="75000"/>
                  </a:schemeClr>
                </a:solidFill>
              </a:rPr>
              <a:t>Similarity Algorithms</a:t>
            </a:r>
          </a:p>
          <a:p>
            <a:pPr marL="342900" indent="-342900">
              <a:buFont typeface="+mj-lt"/>
              <a:buAutoNum type="arabicPeriod" startAt="8"/>
            </a:pPr>
            <a:r>
              <a:rPr lang="en-US" dirty="0"/>
              <a:t>Slice CAMs</a:t>
            </a:r>
          </a:p>
          <a:p>
            <a:pPr marL="342900" indent="-342900">
              <a:buFont typeface="+mj-lt"/>
              <a:buAutoNum type="arabicPeriod" startAt="8"/>
            </a:pPr>
            <a:r>
              <a:rPr lang="en-US" dirty="0"/>
              <a:t>Get summary statistics</a:t>
            </a:r>
          </a:p>
          <a:p>
            <a:pPr marL="342900" indent="-342900">
              <a:buFont typeface="+mj-lt"/>
              <a:buAutoNum type="arabicPeriod" startAt="8"/>
            </a:pPr>
            <a:r>
              <a:rPr lang="en-US" dirty="0"/>
              <a:t>Get Report</a:t>
            </a:r>
          </a:p>
        </p:txBody>
      </p:sp>
      <p:sp>
        <p:nvSpPr>
          <p:cNvPr id="11" name="Textplatzhalter 2">
            <a:extLst>
              <a:ext uri="{FF2B5EF4-FFF2-40B4-BE49-F238E27FC236}">
                <a16:creationId xmlns:a16="http://schemas.microsoft.com/office/drawing/2014/main" id="{3E73F40C-6D07-4B20-B751-5C02A1BB3092}"/>
              </a:ext>
            </a:extLst>
          </p:cNvPr>
          <p:cNvSpPr txBox="1">
            <a:spLocks/>
          </p:cNvSpPr>
          <p:nvPr/>
        </p:nvSpPr>
        <p:spPr>
          <a:xfrm>
            <a:off x="5288094" y="1943812"/>
            <a:ext cx="3833813" cy="647700"/>
          </a:xfrm>
          <a:prstGeom prst="rect">
            <a:avLst/>
          </a:prstGeom>
        </p:spPr>
        <p:txBody>
          <a:bodyPr vert="horz" lIns="0" tIns="0" rIns="0" bIns="0" rtlCol="0" anchor="t" anchorCtr="0">
            <a:noAutofit/>
          </a:bodyPr>
          <a:lstStyle>
            <a:lvl1pPr marL="0" indent="0" algn="l" defTabSz="914400" rtl="0" eaLnBrk="1" latinLnBrk="0" hangingPunct="1">
              <a:lnSpc>
                <a:spcPts val="2800"/>
              </a:lnSpc>
              <a:spcBef>
                <a:spcPts val="500"/>
              </a:spcBef>
              <a:spcAft>
                <a:spcPts val="0"/>
              </a:spcAft>
              <a:buFont typeface="Arial" panose="020B0604020202020204" pitchFamily="34" charset="0"/>
              <a:buNone/>
              <a:defRPr sz="18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ts val="2800"/>
              </a:lnSpc>
              <a:spcBef>
                <a:spcPts val="500"/>
              </a:spcBef>
              <a:buFont typeface="Arial" panose="020B0604020202020204" pitchFamily="34" charset="0"/>
              <a:buNone/>
              <a:defRPr sz="2000" b="1" kern="1200">
                <a:solidFill>
                  <a:srgbClr val="000000"/>
                </a:solidFill>
                <a:latin typeface="+mn-lt"/>
                <a:ea typeface="+mn-ea"/>
                <a:cs typeface="+mn-cs"/>
              </a:defRPr>
            </a:lvl2pPr>
            <a:lvl3pPr marL="914400" indent="0" algn="l" defTabSz="914400" rtl="0" eaLnBrk="1" latinLnBrk="0" hangingPunct="1">
              <a:lnSpc>
                <a:spcPts val="2800"/>
              </a:lnSpc>
              <a:spcBef>
                <a:spcPts val="500"/>
              </a:spcBef>
              <a:buFont typeface="Arial" panose="020B0604020202020204" pitchFamily="34" charset="0"/>
              <a:buNone/>
              <a:defRPr sz="1800" b="1" kern="1200">
                <a:solidFill>
                  <a:srgbClr val="000000"/>
                </a:solidFill>
                <a:latin typeface="+mn-lt"/>
                <a:ea typeface="+mn-ea"/>
                <a:cs typeface="+mn-cs"/>
              </a:defRPr>
            </a:lvl3pPr>
            <a:lvl4pPr marL="13716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4pPr>
            <a:lvl5pPr marL="18288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5pPr>
            <a:lvl6pPr marL="22860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6pPr>
            <a:lvl7pPr marL="27432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7pPr>
            <a:lvl8pPr marL="32004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8pPr>
            <a:lvl9pPr marL="3657600" indent="0" algn="l" defTabSz="914400" rtl="0" eaLnBrk="1" latinLnBrk="0" hangingPunct="1">
              <a:lnSpc>
                <a:spcPts val="2800"/>
              </a:lnSpc>
              <a:spcBef>
                <a:spcPts val="500"/>
              </a:spcBef>
              <a:buFont typeface="Arial" panose="020B0604020202020204" pitchFamily="34" charset="0"/>
              <a:buNone/>
              <a:defRPr sz="1600" b="1" kern="1200">
                <a:solidFill>
                  <a:srgbClr val="000000"/>
                </a:solidFill>
                <a:latin typeface="+mn-lt"/>
                <a:ea typeface="+mn-ea"/>
                <a:cs typeface="+mn-cs"/>
              </a:defRPr>
            </a:lvl9pPr>
          </a:lstStyle>
          <a:p>
            <a:r>
              <a:rPr lang="en-US" dirty="0"/>
              <a:t>Analysis Part</a:t>
            </a:r>
          </a:p>
          <a:p>
            <a:endParaRPr lang="en-US" dirty="0"/>
          </a:p>
        </p:txBody>
      </p:sp>
      <p:sp>
        <p:nvSpPr>
          <p:cNvPr id="14" name="Inhaltsplatzhalter 7">
            <a:extLst>
              <a:ext uri="{FF2B5EF4-FFF2-40B4-BE49-F238E27FC236}">
                <a16:creationId xmlns:a16="http://schemas.microsoft.com/office/drawing/2014/main" id="{5ECF8E1C-DAEE-4015-AED3-373C16B8ABEC}"/>
              </a:ext>
            </a:extLst>
          </p:cNvPr>
          <p:cNvSpPr txBox="1">
            <a:spLocks/>
          </p:cNvSpPr>
          <p:nvPr/>
        </p:nvSpPr>
        <p:spPr>
          <a:xfrm>
            <a:off x="442912" y="1319190"/>
            <a:ext cx="11091862" cy="489046"/>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dirty="0"/>
              <a:t>functionalities are based on over 31 R functions, Python code divided in 28 modules (modularly programmed)</a:t>
            </a:r>
          </a:p>
        </p:txBody>
      </p:sp>
      <p:sp>
        <p:nvSpPr>
          <p:cNvPr id="12" name="Ellipse 11">
            <a:extLst>
              <a:ext uri="{FF2B5EF4-FFF2-40B4-BE49-F238E27FC236}">
                <a16:creationId xmlns:a16="http://schemas.microsoft.com/office/drawing/2014/main" id="{E9AAA631-D5E9-4A36-AD8B-4AAAE930CCD2}"/>
              </a:ext>
            </a:extLst>
          </p:cNvPr>
          <p:cNvSpPr/>
          <p:nvPr/>
        </p:nvSpPr>
        <p:spPr>
          <a:xfrm>
            <a:off x="266660" y="4537494"/>
            <a:ext cx="3149400" cy="575684"/>
          </a:xfrm>
          <a:prstGeom prst="ellipse">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693F1878-E695-47B2-ACD5-D7421EF75207}"/>
              </a:ext>
            </a:extLst>
          </p:cNvPr>
          <p:cNvSpPr/>
          <p:nvPr/>
        </p:nvSpPr>
        <p:spPr>
          <a:xfrm>
            <a:off x="8549504" y="3239678"/>
            <a:ext cx="2552693" cy="575684"/>
          </a:xfrm>
          <a:prstGeom prst="ellipse">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Ellipse 14">
            <a:extLst>
              <a:ext uri="{FF2B5EF4-FFF2-40B4-BE49-F238E27FC236}">
                <a16:creationId xmlns:a16="http://schemas.microsoft.com/office/drawing/2014/main" id="{9844AF4F-BA6D-4480-A16F-FA3F71584F8B}"/>
              </a:ext>
            </a:extLst>
          </p:cNvPr>
          <p:cNvSpPr/>
          <p:nvPr/>
        </p:nvSpPr>
        <p:spPr>
          <a:xfrm>
            <a:off x="8549503" y="4917065"/>
            <a:ext cx="2552693" cy="575684"/>
          </a:xfrm>
          <a:prstGeom prst="ellipse">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25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8C24F72-CF09-494D-B9AA-A3664B491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278" y="937367"/>
            <a:ext cx="6448210" cy="3282228"/>
          </a:xfrm>
          <a:prstGeom prst="rect">
            <a:avLst/>
          </a:prstGeom>
        </p:spPr>
      </p:pic>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Analysis - </a:t>
            </a:r>
            <a:r>
              <a:rPr lang="en-US" dirty="0"/>
              <a:t>pre-processing</a:t>
            </a:r>
            <a:br>
              <a:rPr lang="en-US" dirty="0"/>
            </a:br>
            <a:r>
              <a:rPr lang="en-US" dirty="0">
                <a:solidFill>
                  <a:srgbClr val="000000"/>
                </a:solidFill>
              </a:rPr>
              <a:t>Apply Large Language Model</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661989" y="1598583"/>
            <a:ext cx="3490912" cy="3660834"/>
          </a:xfrm>
        </p:spPr>
        <p:txBody>
          <a:bodyPr/>
          <a:lstStyle/>
          <a:p>
            <a:r>
              <a:rPr lang="en-US" dirty="0"/>
              <a:t>applying a word2vec Model it is possible to compute the cosine similarity between drawn concepts pairwise to identify groups of drawn concepts with similar meaning</a:t>
            </a:r>
          </a:p>
          <a:p>
            <a:pPr lvl="1"/>
            <a:r>
              <a:rPr lang="en-US" dirty="0"/>
              <a:t>cosine similarity between the words “responsibility” and “accountability” would be .70</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23</a:t>
            </a:fld>
            <a:endParaRPr lang="de-DE" dirty="0"/>
          </a:p>
        </p:txBody>
      </p:sp>
      <p:pic>
        <p:nvPicPr>
          <p:cNvPr id="4" name="Grafik 3">
            <a:extLst>
              <a:ext uri="{FF2B5EF4-FFF2-40B4-BE49-F238E27FC236}">
                <a16:creationId xmlns:a16="http://schemas.microsoft.com/office/drawing/2014/main" id="{F90B912F-3B50-48FD-8625-D5945372F4CF}"/>
              </a:ext>
            </a:extLst>
          </p:cNvPr>
          <p:cNvPicPr>
            <a:picLocks noChangeAspect="1"/>
          </p:cNvPicPr>
          <p:nvPr/>
        </p:nvPicPr>
        <p:blipFill>
          <a:blip r:embed="rId4"/>
          <a:stretch>
            <a:fillRect/>
          </a:stretch>
        </p:blipFill>
        <p:spPr>
          <a:xfrm>
            <a:off x="4885208" y="4450284"/>
            <a:ext cx="6610350" cy="1888672"/>
          </a:xfrm>
          <a:prstGeom prst="rect">
            <a:avLst/>
          </a:prstGeom>
        </p:spPr>
      </p:pic>
      <p:sp>
        <p:nvSpPr>
          <p:cNvPr id="10" name="Textplatzhalter 2">
            <a:extLst>
              <a:ext uri="{FF2B5EF4-FFF2-40B4-BE49-F238E27FC236}">
                <a16:creationId xmlns:a16="http://schemas.microsoft.com/office/drawing/2014/main" id="{449727BF-C0E1-4436-A983-1B23A70F854B}"/>
              </a:ext>
            </a:extLst>
          </p:cNvPr>
          <p:cNvSpPr txBox="1">
            <a:spLocks/>
          </p:cNvSpPr>
          <p:nvPr/>
        </p:nvSpPr>
        <p:spPr>
          <a:xfrm>
            <a:off x="214313" y="5259417"/>
            <a:ext cx="4195762" cy="406105"/>
          </a:xfrm>
          <a:prstGeom prst="rect">
            <a:avLst/>
          </a:prstGeom>
        </p:spPr>
        <p:txBody>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b="1" dirty="0">
                <a:solidFill>
                  <a:schemeClr val="accent1"/>
                </a:solidFill>
              </a:rPr>
              <a:t>valence-sensitive summary process</a:t>
            </a:r>
            <a:endParaRPr lang="en-US" dirty="0"/>
          </a:p>
          <a:p>
            <a:endParaRPr lang="en-US" dirty="0"/>
          </a:p>
        </p:txBody>
      </p:sp>
      <p:cxnSp>
        <p:nvCxnSpPr>
          <p:cNvPr id="11" name="Verbinder: gewinkelt 10">
            <a:extLst>
              <a:ext uri="{FF2B5EF4-FFF2-40B4-BE49-F238E27FC236}">
                <a16:creationId xmlns:a16="http://schemas.microsoft.com/office/drawing/2014/main" id="{79EB7C00-1EE7-4D56-A91C-20214E31493E}"/>
              </a:ext>
            </a:extLst>
          </p:cNvPr>
          <p:cNvCxnSpPr>
            <a:cxnSpLocks/>
          </p:cNvCxnSpPr>
          <p:nvPr/>
        </p:nvCxnSpPr>
        <p:spPr>
          <a:xfrm flipV="1">
            <a:off x="1913970" y="4888516"/>
            <a:ext cx="6276413" cy="370901"/>
          </a:xfrm>
          <a:prstGeom prst="bentConnector3">
            <a:avLst>
              <a:gd name="adj1" fmla="val 100080"/>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811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Analysis - </a:t>
            </a:r>
            <a:r>
              <a:rPr lang="en-US" dirty="0"/>
              <a:t>analysis step</a:t>
            </a:r>
            <a:br>
              <a:rPr lang="de-DE" dirty="0"/>
            </a:br>
            <a:r>
              <a:rPr lang="en-US" dirty="0">
                <a:solidFill>
                  <a:srgbClr val="000000"/>
                </a:solidFill>
              </a:rPr>
              <a:t>Aggregate CAMs</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661989" y="1598583"/>
            <a:ext cx="3490912" cy="2737443"/>
          </a:xfrm>
        </p:spPr>
        <p:txBody>
          <a:bodyPr/>
          <a:lstStyle/>
          <a:p>
            <a:r>
              <a:rPr lang="en-US" dirty="0"/>
              <a:t>to highlight the inter-relatedness of all summarized terms, the CAMs can be aggregated by creating a so-called </a:t>
            </a:r>
            <a:r>
              <a:rPr lang="en-US" i="1" dirty="0"/>
              <a:t>“canonical adjacency matrix”</a:t>
            </a:r>
          </a:p>
          <a:p>
            <a:pPr lvl="1"/>
            <a:r>
              <a:rPr lang="en-US" dirty="0"/>
              <a:t>example of 58 summarized CAMs:</a:t>
            </a:r>
          </a:p>
          <a:p>
            <a:endParaRPr lang="en-US"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24</a:t>
            </a:fld>
            <a:endParaRPr lang="de-DE" dirty="0"/>
          </a:p>
        </p:txBody>
      </p:sp>
      <p:pic>
        <p:nvPicPr>
          <p:cNvPr id="9" name="Grafik 8">
            <a:extLst>
              <a:ext uri="{FF2B5EF4-FFF2-40B4-BE49-F238E27FC236}">
                <a16:creationId xmlns:a16="http://schemas.microsoft.com/office/drawing/2014/main" id="{E380D16D-81F2-403A-BD2B-3B951F57B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471" y="41959"/>
            <a:ext cx="5945850" cy="5668620"/>
          </a:xfrm>
          <a:prstGeom prst="rect">
            <a:avLst/>
          </a:prstGeom>
        </p:spPr>
      </p:pic>
      <p:sp>
        <p:nvSpPr>
          <p:cNvPr id="2" name="Rechteck 1">
            <a:extLst>
              <a:ext uri="{FF2B5EF4-FFF2-40B4-BE49-F238E27FC236}">
                <a16:creationId xmlns:a16="http://schemas.microsoft.com/office/drawing/2014/main" id="{99817FFF-6715-4ECC-AA1A-AAF86AA4F024}"/>
              </a:ext>
            </a:extLst>
          </p:cNvPr>
          <p:cNvSpPr/>
          <p:nvPr/>
        </p:nvSpPr>
        <p:spPr>
          <a:xfrm>
            <a:off x="5508013" y="5703530"/>
            <a:ext cx="6096000" cy="584775"/>
          </a:xfrm>
          <a:prstGeom prst="rect">
            <a:avLst/>
          </a:prstGeom>
        </p:spPr>
        <p:txBody>
          <a:bodyPr>
            <a:spAutoFit/>
          </a:bodyPr>
          <a:lstStyle/>
          <a:p>
            <a:r>
              <a:rPr lang="en-US" sz="1600" dirty="0">
                <a:solidFill>
                  <a:srgbClr val="000000"/>
                </a:solidFill>
              </a:rPr>
              <a:t>concept is drawn as neutral if the average valence of the respective concept is within [-.5, .5]</a:t>
            </a:r>
          </a:p>
        </p:txBody>
      </p:sp>
    </p:spTree>
    <p:extLst>
      <p:ext uri="{BB962C8B-B14F-4D97-AF65-F5344CB8AC3E}">
        <p14:creationId xmlns:p14="http://schemas.microsoft.com/office/powerpoint/2010/main" val="583793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Data Analysis - </a:t>
            </a:r>
            <a:r>
              <a:rPr lang="en-US" dirty="0"/>
              <a:t>analysis step</a:t>
            </a:r>
            <a:br>
              <a:rPr lang="de-DE" dirty="0"/>
            </a:br>
            <a:r>
              <a:rPr lang="en-US" dirty="0">
                <a:solidFill>
                  <a:srgbClr val="000000"/>
                </a:solidFill>
              </a:rPr>
              <a:t>Slice CAMs</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661989" y="1598583"/>
            <a:ext cx="3490912" cy="3660834"/>
          </a:xfrm>
        </p:spPr>
        <p:txBody>
          <a:bodyPr/>
          <a:lstStyle/>
          <a:p>
            <a:r>
              <a:rPr lang="en-US" dirty="0"/>
              <a:t>CAMs can be automatically sliced according to two possible criteria: (a) delete a connection between two concepts, (b) delete a concept </a:t>
            </a:r>
          </a:p>
          <a:p>
            <a:pPr lvl="1"/>
            <a:r>
              <a:rPr lang="en-US" dirty="0"/>
              <a:t>example previously shown CAM:</a:t>
            </a:r>
          </a:p>
          <a:p>
            <a:endParaRPr lang="en-US"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25</a:t>
            </a:fld>
            <a:endParaRPr lang="de-DE" dirty="0"/>
          </a:p>
        </p:txBody>
      </p:sp>
      <p:pic>
        <p:nvPicPr>
          <p:cNvPr id="11" name="Grafik 10">
            <a:extLst>
              <a:ext uri="{FF2B5EF4-FFF2-40B4-BE49-F238E27FC236}">
                <a16:creationId xmlns:a16="http://schemas.microsoft.com/office/drawing/2014/main" id="{AFBB15E6-B5FB-419D-B563-7B777053C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219" y="4386173"/>
            <a:ext cx="3505594" cy="1668989"/>
          </a:xfrm>
          <a:prstGeom prst="rect">
            <a:avLst/>
          </a:prstGeom>
        </p:spPr>
      </p:pic>
      <p:sp>
        <p:nvSpPr>
          <p:cNvPr id="12" name="Textfeld 11">
            <a:extLst>
              <a:ext uri="{FF2B5EF4-FFF2-40B4-BE49-F238E27FC236}">
                <a16:creationId xmlns:a16="http://schemas.microsoft.com/office/drawing/2014/main" id="{E3EE1955-9AE7-492C-9C5E-2540C6AC8D16}"/>
              </a:ext>
            </a:extLst>
          </p:cNvPr>
          <p:cNvSpPr txBox="1"/>
          <p:nvPr/>
        </p:nvSpPr>
        <p:spPr>
          <a:xfrm>
            <a:off x="5943293" y="5778163"/>
            <a:ext cx="6090013" cy="553998"/>
          </a:xfrm>
          <a:prstGeom prst="rect">
            <a:avLst/>
          </a:prstGeom>
          <a:noFill/>
        </p:spPr>
        <p:txBody>
          <a:bodyPr wrap="square" rtlCol="0">
            <a:spAutoFit/>
          </a:bodyPr>
          <a:lstStyle/>
          <a:p>
            <a:r>
              <a:rPr lang="en-US" sz="1000" dirty="0" err="1">
                <a:solidFill>
                  <a:schemeClr val="bg1">
                    <a:lumMod val="65000"/>
                  </a:schemeClr>
                </a:solidFill>
              </a:rPr>
              <a:t>Estadieu</a:t>
            </a:r>
            <a:r>
              <a:rPr lang="en-US" sz="1000" dirty="0">
                <a:solidFill>
                  <a:schemeClr val="bg1">
                    <a:lumMod val="65000"/>
                  </a:schemeClr>
                </a:solidFill>
              </a:rPr>
              <a:t>*, L., </a:t>
            </a:r>
            <a:r>
              <a:rPr lang="en-US" sz="1000" b="1" dirty="0">
                <a:solidFill>
                  <a:schemeClr val="bg1">
                    <a:lumMod val="65000"/>
                  </a:schemeClr>
                </a:solidFill>
              </a:rPr>
              <a:t>Fenn*</a:t>
            </a:r>
            <a:r>
              <a:rPr lang="en-US" sz="1000" dirty="0">
                <a:solidFill>
                  <a:schemeClr val="bg1">
                    <a:lumMod val="65000"/>
                  </a:schemeClr>
                </a:solidFill>
              </a:rPr>
              <a:t>, J., Gorki , M., </a:t>
            </a:r>
            <a:r>
              <a:rPr lang="en-US" sz="1000" dirty="0" err="1">
                <a:solidFill>
                  <a:schemeClr val="bg1">
                    <a:lumMod val="65000"/>
                  </a:schemeClr>
                </a:solidFill>
              </a:rPr>
              <a:t>Monno</a:t>
            </a:r>
            <a:r>
              <a:rPr lang="en-US" sz="1000" dirty="0">
                <a:solidFill>
                  <a:schemeClr val="bg1">
                    <a:lumMod val="65000"/>
                  </a:schemeClr>
                </a:solidFill>
              </a:rPr>
              <a:t>, I., Tauber, F., </a:t>
            </a:r>
            <a:r>
              <a:rPr lang="en-US" sz="1000" dirty="0" err="1">
                <a:solidFill>
                  <a:schemeClr val="bg1">
                    <a:lumMod val="65000"/>
                  </a:schemeClr>
                </a:solidFill>
              </a:rPr>
              <a:t>Teichmann</a:t>
            </a:r>
            <a:r>
              <a:rPr lang="en-US" sz="1000" dirty="0">
                <a:solidFill>
                  <a:schemeClr val="bg1">
                    <a:lumMod val="65000"/>
                  </a:schemeClr>
                </a:solidFill>
              </a:rPr>
              <a:t>, J., Levy-</a:t>
            </a:r>
            <a:r>
              <a:rPr lang="en-US" sz="1000" dirty="0" err="1">
                <a:solidFill>
                  <a:schemeClr val="bg1">
                    <a:lumMod val="65000"/>
                  </a:schemeClr>
                </a:solidFill>
              </a:rPr>
              <a:t>Tzedek</a:t>
            </a:r>
            <a:r>
              <a:rPr lang="en-US" sz="1000" dirty="0">
                <a:solidFill>
                  <a:schemeClr val="bg1">
                    <a:lumMod val="65000"/>
                  </a:schemeClr>
                </a:solidFill>
              </a:rPr>
              <a:t>, S., Müller, O., &amp; </a:t>
            </a:r>
            <a:r>
              <a:rPr lang="en-US" sz="1000" dirty="0" err="1">
                <a:solidFill>
                  <a:schemeClr val="bg1">
                    <a:lumMod val="65000"/>
                  </a:schemeClr>
                </a:solidFill>
              </a:rPr>
              <a:t>Kiesel</a:t>
            </a:r>
            <a:r>
              <a:rPr lang="en-US" sz="1000" dirty="0">
                <a:solidFill>
                  <a:schemeClr val="bg1">
                    <a:lumMod val="65000"/>
                  </a:schemeClr>
                </a:solidFill>
              </a:rPr>
              <a:t>, A. (in prep.). </a:t>
            </a:r>
            <a:r>
              <a:rPr lang="en-US" sz="1000" i="1" dirty="0">
                <a:solidFill>
                  <a:schemeClr val="bg1">
                    <a:lumMod val="65000"/>
                  </a:schemeClr>
                </a:solidFill>
              </a:rPr>
              <a:t>Societal Assessment of Soft Robots: Identifying Key Risks and Benefits of Soft Robots Compared to Conventional Robots.</a:t>
            </a:r>
            <a:endParaRPr lang="en-US" sz="1000" dirty="0">
              <a:solidFill>
                <a:schemeClr val="bg1">
                  <a:lumMod val="65000"/>
                </a:schemeClr>
              </a:solidFill>
            </a:endParaRPr>
          </a:p>
        </p:txBody>
      </p:sp>
      <p:pic>
        <p:nvPicPr>
          <p:cNvPr id="2" name="Grafik 1">
            <a:extLst>
              <a:ext uri="{FF2B5EF4-FFF2-40B4-BE49-F238E27FC236}">
                <a16:creationId xmlns:a16="http://schemas.microsoft.com/office/drawing/2014/main" id="{733642CD-2DC9-4270-AFC6-7E6D08E66353}"/>
              </a:ext>
            </a:extLst>
          </p:cNvPr>
          <p:cNvPicPr>
            <a:picLocks noChangeAspect="1"/>
          </p:cNvPicPr>
          <p:nvPr/>
        </p:nvPicPr>
        <p:blipFill>
          <a:blip r:embed="rId4"/>
          <a:stretch>
            <a:fillRect/>
          </a:stretch>
        </p:blipFill>
        <p:spPr>
          <a:xfrm>
            <a:off x="7523791" y="4544812"/>
            <a:ext cx="3442018" cy="1151138"/>
          </a:xfrm>
          <a:prstGeom prst="rect">
            <a:avLst/>
          </a:prstGeom>
        </p:spPr>
      </p:pic>
      <p:pic>
        <p:nvPicPr>
          <p:cNvPr id="10" name="Grafik 9">
            <a:extLst>
              <a:ext uri="{FF2B5EF4-FFF2-40B4-BE49-F238E27FC236}">
                <a16:creationId xmlns:a16="http://schemas.microsoft.com/office/drawing/2014/main" id="{CA1E5508-9F2B-4C98-A6B8-8ED5FB925026}"/>
              </a:ext>
            </a:extLst>
          </p:cNvPr>
          <p:cNvPicPr>
            <a:picLocks noChangeAspect="1"/>
          </p:cNvPicPr>
          <p:nvPr/>
        </p:nvPicPr>
        <p:blipFill rotWithShape="1">
          <a:blip r:embed="rId5"/>
          <a:srcRect l="16442" t="21821" r="15827" b="3120"/>
          <a:stretch/>
        </p:blipFill>
        <p:spPr>
          <a:xfrm>
            <a:off x="4596115" y="802838"/>
            <a:ext cx="6264000" cy="3879830"/>
          </a:xfrm>
          <a:prstGeom prst="rect">
            <a:avLst/>
          </a:prstGeom>
        </p:spPr>
      </p:pic>
    </p:spTree>
    <p:extLst>
      <p:ext uri="{BB962C8B-B14F-4D97-AF65-F5344CB8AC3E}">
        <p14:creationId xmlns:p14="http://schemas.microsoft.com/office/powerpoint/2010/main" val="401859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698118C-0038-6B36-DDE1-5EC819A4D697}"/>
              </a:ext>
            </a:extLst>
          </p:cNvPr>
          <p:cNvSpPr>
            <a:spLocks noGrp="1"/>
          </p:cNvSpPr>
          <p:nvPr>
            <p:ph type="title"/>
          </p:nvPr>
        </p:nvSpPr>
        <p:spPr/>
        <p:txBody>
          <a:bodyPr/>
          <a:lstStyle/>
          <a:p>
            <a:r>
              <a:rPr lang="pt-BR" dirty="0"/>
              <a:t>Meta-Analytical Perspective</a:t>
            </a:r>
            <a:br>
              <a:rPr lang="pt-BR" dirty="0"/>
            </a:br>
            <a:r>
              <a:rPr lang="en-US" dirty="0">
                <a:solidFill>
                  <a:srgbClr val="000000"/>
                </a:solidFill>
              </a:rPr>
              <a:t>Number of drawn concepts</a:t>
            </a:r>
          </a:p>
        </p:txBody>
      </p:sp>
      <p:sp>
        <p:nvSpPr>
          <p:cNvPr id="5" name="Fußzeilenplatzhalter 4">
            <a:extLst>
              <a:ext uri="{FF2B5EF4-FFF2-40B4-BE49-F238E27FC236}">
                <a16:creationId xmlns:a16="http://schemas.microsoft.com/office/drawing/2014/main" id="{421AF11B-8E88-27EC-EE96-A70307B99BE1}"/>
              </a:ext>
              <a:ext uri="{C183D7F6-B498-43B3-948B-1728B52AA6E4}">
                <adec:decorative xmlns:adec="http://schemas.microsoft.com/office/drawing/2017/decorative" val="1"/>
              </a:ext>
            </a:extLst>
          </p:cNvPr>
          <p:cNvSpPr>
            <a:spLocks noGrp="1"/>
          </p:cNvSpPr>
          <p:nvPr>
            <p:ph type="ftr" sz="quarter" idx="16"/>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6C30A4A8-1F2C-97D1-5120-E2E189705C1A}"/>
              </a:ext>
            </a:extLst>
          </p:cNvPr>
          <p:cNvSpPr>
            <a:spLocks noGrp="1"/>
          </p:cNvSpPr>
          <p:nvPr>
            <p:ph type="sldNum" sz="quarter" idx="17"/>
          </p:nvPr>
        </p:nvSpPr>
        <p:spPr/>
        <p:txBody>
          <a:bodyPr/>
          <a:lstStyle/>
          <a:p>
            <a:fld id="{C2571F0E-BA57-4409-A3A5-945CC828A36E}" type="slidenum">
              <a:rPr lang="de-DE" smtClean="0"/>
              <a:pPr/>
              <a:t>26</a:t>
            </a:fld>
            <a:endParaRPr lang="de-DE" dirty="0"/>
          </a:p>
        </p:txBody>
      </p:sp>
      <p:pic>
        <p:nvPicPr>
          <p:cNvPr id="4" name="Grafik 3">
            <a:extLst>
              <a:ext uri="{FF2B5EF4-FFF2-40B4-BE49-F238E27FC236}">
                <a16:creationId xmlns:a16="http://schemas.microsoft.com/office/drawing/2014/main" id="{EC3DB58C-B921-4732-866D-FB025AD96B25}"/>
              </a:ext>
            </a:extLst>
          </p:cNvPr>
          <p:cNvPicPr>
            <a:picLocks noChangeAspect="1"/>
          </p:cNvPicPr>
          <p:nvPr/>
        </p:nvPicPr>
        <p:blipFill>
          <a:blip r:embed="rId2"/>
          <a:stretch>
            <a:fillRect/>
          </a:stretch>
        </p:blipFill>
        <p:spPr>
          <a:xfrm>
            <a:off x="1182375" y="1303016"/>
            <a:ext cx="9827250" cy="4251967"/>
          </a:xfrm>
          <a:prstGeom prst="rect">
            <a:avLst/>
          </a:prstGeom>
        </p:spPr>
      </p:pic>
      <p:sp>
        <p:nvSpPr>
          <p:cNvPr id="12" name="Rectangle 5">
            <a:extLst>
              <a:ext uri="{FF2B5EF4-FFF2-40B4-BE49-F238E27FC236}">
                <a16:creationId xmlns:a16="http://schemas.microsoft.com/office/drawing/2014/main" id="{230CCB47-E62E-4642-817F-89F24DEFC036}"/>
              </a:ext>
            </a:extLst>
          </p:cNvPr>
          <p:cNvSpPr>
            <a:spLocks noChangeArrowheads="1"/>
          </p:cNvSpPr>
          <p:nvPr/>
        </p:nvSpPr>
        <p:spPr bwMode="auto">
          <a:xfrm>
            <a:off x="503532" y="5693482"/>
            <a:ext cx="101468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mj-lt"/>
              </a:rPr>
              <a:t>estimated average mean based on the random-effects model was </a:t>
            </a:r>
            <a:r>
              <a:rPr lang="en-US" altLang="en-US" dirty="0">
                <a:solidFill>
                  <a:schemeClr val="accent1"/>
                </a:solidFill>
              </a:rPr>
              <a:t>μ = 14.57 </a:t>
            </a:r>
            <a:r>
              <a:rPr kumimoji="0" lang="en-US" altLang="en-US" sz="1050" b="0" i="0" u="none" strike="noStrike" cap="none" normalizeH="0" baseline="0" dirty="0">
                <a:ln>
                  <a:noFill/>
                </a:ln>
                <a:solidFill>
                  <a:srgbClr val="000000"/>
                </a:solidFill>
                <a:effectLst/>
                <a:latin typeface="+mj-lt"/>
              </a:rPr>
              <a:t>(95% CI: </a:t>
            </a:r>
            <a:r>
              <a:rPr kumimoji="0" lang="en-US" altLang="en-US" sz="1200" b="0" i="0" u="none" strike="noStrike" cap="none" normalizeH="0" baseline="0" dirty="0">
                <a:ln>
                  <a:noFill/>
                </a:ln>
                <a:solidFill>
                  <a:srgbClr val="000000"/>
                </a:solidFill>
                <a:effectLst/>
                <a:latin typeface="+mj-lt"/>
              </a:rPr>
              <a:t>12.51</a:t>
            </a:r>
            <a:r>
              <a:rPr kumimoji="0" lang="en-US" altLang="en-US" sz="1050" b="0" i="0" u="none" strike="noStrike" cap="none" normalizeH="0" baseline="0" dirty="0">
                <a:ln>
                  <a:noFill/>
                </a:ln>
                <a:solidFill>
                  <a:srgbClr val="000000"/>
                </a:solidFill>
                <a:effectLst/>
                <a:latin typeface="+mj-lt"/>
              </a:rPr>
              <a:t> to </a:t>
            </a:r>
            <a:r>
              <a:rPr kumimoji="0" lang="en-US" altLang="en-US" sz="1200" b="0" i="0" u="none" strike="noStrike" cap="none" normalizeH="0" baseline="0" dirty="0">
                <a:ln>
                  <a:noFill/>
                </a:ln>
                <a:solidFill>
                  <a:srgbClr val="000000"/>
                </a:solidFill>
                <a:effectLst/>
                <a:latin typeface="+mj-lt"/>
              </a:rPr>
              <a:t>16.63</a:t>
            </a:r>
            <a:r>
              <a:rPr kumimoji="0" lang="en-US" altLang="en-US" sz="1050" b="0" i="0" u="none" strike="noStrike" cap="none" normalizeH="0" baseline="0" dirty="0">
                <a:ln>
                  <a:noFill/>
                </a:ln>
                <a:solidFill>
                  <a:srgbClr val="000000"/>
                </a:solidFill>
                <a:effectLst/>
                <a:latin typeface="+mj-lt"/>
              </a:rPr>
              <a:t>)</a:t>
            </a:r>
          </a:p>
        </p:txBody>
      </p:sp>
      <p:sp>
        <p:nvSpPr>
          <p:cNvPr id="9" name="Rectangle 5">
            <a:extLst>
              <a:ext uri="{FF2B5EF4-FFF2-40B4-BE49-F238E27FC236}">
                <a16:creationId xmlns:a16="http://schemas.microsoft.com/office/drawing/2014/main" id="{0AA4E1E2-9B2A-4691-9C7B-740E987571C9}"/>
              </a:ext>
            </a:extLst>
          </p:cNvPr>
          <p:cNvSpPr>
            <a:spLocks noChangeArrowheads="1"/>
          </p:cNvSpPr>
          <p:nvPr/>
        </p:nvSpPr>
        <p:spPr bwMode="auto">
          <a:xfrm>
            <a:off x="862804" y="5999884"/>
            <a:ext cx="101468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solidFill>
                  <a:srgbClr val="000000"/>
                </a:solidFill>
                <a:latin typeface="+mj-lt"/>
              </a:rPr>
              <a:t>without Fenn et al. (2023) </a:t>
            </a:r>
            <a:r>
              <a:rPr lang="en-US" altLang="en-US" dirty="0">
                <a:solidFill>
                  <a:schemeClr val="accent1"/>
                </a:solidFill>
              </a:rPr>
              <a:t>μ = 13.61 </a:t>
            </a:r>
            <a:r>
              <a:rPr lang="en-US" altLang="en-US" sz="1200" dirty="0">
                <a:solidFill>
                  <a:srgbClr val="000000"/>
                </a:solidFill>
                <a:latin typeface="+mj-lt"/>
              </a:rPr>
              <a:t>(95% CI: 12.74 to 14.48)</a:t>
            </a:r>
          </a:p>
        </p:txBody>
      </p:sp>
      <p:sp>
        <p:nvSpPr>
          <p:cNvPr id="2" name="Rechteck 1">
            <a:extLst>
              <a:ext uri="{FF2B5EF4-FFF2-40B4-BE49-F238E27FC236}">
                <a16:creationId xmlns:a16="http://schemas.microsoft.com/office/drawing/2014/main" id="{81985C2A-B8EE-40D0-90D0-C9E2AF7DE97F}"/>
              </a:ext>
            </a:extLst>
          </p:cNvPr>
          <p:cNvSpPr/>
          <p:nvPr/>
        </p:nvSpPr>
        <p:spPr>
          <a:xfrm>
            <a:off x="1281497" y="4188542"/>
            <a:ext cx="9662606" cy="216309"/>
          </a:xfrm>
          <a:prstGeom prst="rect">
            <a:avLst/>
          </a:prstGeom>
          <a:solidFill>
            <a:schemeClr val="tx1">
              <a:lumMod val="60000"/>
              <a:lumOff val="40000"/>
            </a:schemeClr>
          </a:solidFill>
          <a:ln w="38100">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hteck 14">
            <a:extLst>
              <a:ext uri="{FF2B5EF4-FFF2-40B4-BE49-F238E27FC236}">
                <a16:creationId xmlns:a16="http://schemas.microsoft.com/office/drawing/2014/main" id="{B0067235-D132-4076-B44B-0292F2E55745}"/>
              </a:ext>
            </a:extLst>
          </p:cNvPr>
          <p:cNvSpPr/>
          <p:nvPr/>
        </p:nvSpPr>
        <p:spPr>
          <a:xfrm>
            <a:off x="1284001" y="3794829"/>
            <a:ext cx="9662606" cy="216309"/>
          </a:xfrm>
          <a:prstGeom prst="rect">
            <a:avLst/>
          </a:prstGeom>
          <a:noFill/>
          <a:ln w="38100">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00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698118C-0038-6B36-DDE1-5EC819A4D697}"/>
              </a:ext>
            </a:extLst>
          </p:cNvPr>
          <p:cNvSpPr>
            <a:spLocks noGrp="1"/>
          </p:cNvSpPr>
          <p:nvPr>
            <p:ph type="title"/>
          </p:nvPr>
        </p:nvSpPr>
        <p:spPr>
          <a:xfrm>
            <a:off x="442912" y="365126"/>
            <a:ext cx="7872951" cy="509566"/>
          </a:xfrm>
        </p:spPr>
        <p:txBody>
          <a:bodyPr/>
          <a:lstStyle/>
          <a:p>
            <a:r>
              <a:rPr lang="en-US" dirty="0"/>
              <a:t>Who is currently using the developed CAM tools?</a:t>
            </a:r>
            <a:endParaRPr lang="de-DE" dirty="0">
              <a:solidFill>
                <a:srgbClr val="000000"/>
              </a:solidFill>
            </a:endParaRPr>
          </a:p>
        </p:txBody>
      </p:sp>
      <p:sp>
        <p:nvSpPr>
          <p:cNvPr id="5" name="Fußzeilenplatzhalter 4">
            <a:extLst>
              <a:ext uri="{FF2B5EF4-FFF2-40B4-BE49-F238E27FC236}">
                <a16:creationId xmlns:a16="http://schemas.microsoft.com/office/drawing/2014/main" id="{421AF11B-8E88-27EC-EE96-A70307B99BE1}"/>
              </a:ext>
              <a:ext uri="{C183D7F6-B498-43B3-948B-1728B52AA6E4}">
                <adec:decorative xmlns:adec="http://schemas.microsoft.com/office/drawing/2017/decorative" val="1"/>
              </a:ext>
            </a:extLst>
          </p:cNvPr>
          <p:cNvSpPr>
            <a:spLocks noGrp="1"/>
          </p:cNvSpPr>
          <p:nvPr>
            <p:ph type="ftr" sz="quarter" idx="16"/>
          </p:nvPr>
        </p:nvSpPr>
        <p:spPr>
          <a:xfrm>
            <a:off x="2980800" y="6462000"/>
            <a:ext cx="6264000" cy="180000"/>
          </a:xfrm>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6C30A4A8-1F2C-97D1-5120-E2E189705C1A}"/>
              </a:ext>
            </a:extLst>
          </p:cNvPr>
          <p:cNvSpPr>
            <a:spLocks noGrp="1"/>
          </p:cNvSpPr>
          <p:nvPr>
            <p:ph type="sldNum" sz="quarter" idx="17"/>
          </p:nvPr>
        </p:nvSpPr>
        <p:spPr/>
        <p:txBody>
          <a:bodyPr/>
          <a:lstStyle/>
          <a:p>
            <a:fld id="{C2571F0E-BA57-4409-A3A5-945CC828A36E}" type="slidenum">
              <a:rPr lang="de-DE" smtClean="0"/>
              <a:pPr/>
              <a:t>27</a:t>
            </a:fld>
            <a:endParaRPr lang="de-DE" dirty="0"/>
          </a:p>
        </p:txBody>
      </p:sp>
      <p:sp>
        <p:nvSpPr>
          <p:cNvPr id="25" name="Google Shape;423;p60">
            <a:extLst>
              <a:ext uri="{FF2B5EF4-FFF2-40B4-BE49-F238E27FC236}">
                <a16:creationId xmlns:a16="http://schemas.microsoft.com/office/drawing/2014/main" id="{2148F465-F47C-4266-81F1-B216C950E140}"/>
              </a:ext>
            </a:extLst>
          </p:cNvPr>
          <p:cNvSpPr txBox="1"/>
          <p:nvPr/>
        </p:nvSpPr>
        <p:spPr>
          <a:xfrm>
            <a:off x="3603602" y="1571054"/>
            <a:ext cx="2783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rgbClr val="344A9A"/>
                </a:solidFill>
              </a:rPr>
              <a:t>Dr. Louisa Estadieu </a:t>
            </a:r>
            <a:r>
              <a:rPr lang="de" sz="1000" dirty="0">
                <a:solidFill>
                  <a:srgbClr val="344A9A"/>
                </a:solidFill>
              </a:rPr>
              <a:t>(Postdoc, Philosophy)</a:t>
            </a:r>
            <a:endParaRPr sz="1000" dirty="0">
              <a:solidFill>
                <a:srgbClr val="344A9A"/>
              </a:solidFill>
            </a:endParaRPr>
          </a:p>
        </p:txBody>
      </p:sp>
      <p:pic>
        <p:nvPicPr>
          <p:cNvPr id="26" name="Google Shape;413;p60">
            <a:extLst>
              <a:ext uri="{FF2B5EF4-FFF2-40B4-BE49-F238E27FC236}">
                <a16:creationId xmlns:a16="http://schemas.microsoft.com/office/drawing/2014/main" id="{6759B0F1-4D5A-4BA0-A8C0-843419D8E69F}"/>
              </a:ext>
            </a:extLst>
          </p:cNvPr>
          <p:cNvPicPr preferRelativeResize="0"/>
          <p:nvPr/>
        </p:nvPicPr>
        <p:blipFill>
          <a:blip r:embed="rId2">
            <a:alphaModFix/>
          </a:blip>
          <a:stretch>
            <a:fillRect/>
          </a:stretch>
        </p:blipFill>
        <p:spPr>
          <a:xfrm>
            <a:off x="3100612" y="1503136"/>
            <a:ext cx="540550" cy="540550"/>
          </a:xfrm>
          <a:prstGeom prst="rect">
            <a:avLst/>
          </a:prstGeom>
          <a:noFill/>
          <a:ln>
            <a:noFill/>
          </a:ln>
        </p:spPr>
      </p:pic>
      <p:pic>
        <p:nvPicPr>
          <p:cNvPr id="29" name="Google Shape;419;p60">
            <a:extLst>
              <a:ext uri="{FF2B5EF4-FFF2-40B4-BE49-F238E27FC236}">
                <a16:creationId xmlns:a16="http://schemas.microsoft.com/office/drawing/2014/main" id="{302F3B48-2EC0-4CE0-B219-5E5DAD9ADEFE}"/>
              </a:ext>
            </a:extLst>
          </p:cNvPr>
          <p:cNvPicPr preferRelativeResize="0"/>
          <p:nvPr/>
        </p:nvPicPr>
        <p:blipFill>
          <a:blip r:embed="rId3">
            <a:alphaModFix/>
          </a:blip>
          <a:stretch>
            <a:fillRect/>
          </a:stretch>
        </p:blipFill>
        <p:spPr>
          <a:xfrm>
            <a:off x="3105572" y="2147365"/>
            <a:ext cx="484900" cy="484900"/>
          </a:xfrm>
          <a:prstGeom prst="rect">
            <a:avLst/>
          </a:prstGeom>
          <a:noFill/>
          <a:ln>
            <a:noFill/>
          </a:ln>
        </p:spPr>
      </p:pic>
      <p:sp>
        <p:nvSpPr>
          <p:cNvPr id="30" name="Google Shape;426;p60">
            <a:extLst>
              <a:ext uri="{FF2B5EF4-FFF2-40B4-BE49-F238E27FC236}">
                <a16:creationId xmlns:a16="http://schemas.microsoft.com/office/drawing/2014/main" id="{78D0015C-4FD5-403B-821E-2B4C1B065BBC}"/>
              </a:ext>
            </a:extLst>
          </p:cNvPr>
          <p:cNvSpPr txBox="1"/>
          <p:nvPr/>
        </p:nvSpPr>
        <p:spPr>
          <a:xfrm>
            <a:off x="3578428" y="2028769"/>
            <a:ext cx="2443800" cy="556532"/>
          </a:xfrm>
          <a:prstGeom prst="rect">
            <a:avLst/>
          </a:prstGeom>
          <a:noFill/>
          <a:ln>
            <a:noFill/>
          </a:ln>
        </p:spPr>
        <p:txBody>
          <a:bodyPr spcFirstLastPara="1" wrap="square" lIns="91425" tIns="91425" rIns="91425" bIns="91425" anchor="t" anchorCtr="0">
            <a:spAutoFit/>
          </a:bodyPr>
          <a:lstStyle/>
          <a:p>
            <a:pPr marL="0" lvl="0" indent="0" algn="l" rtl="0">
              <a:spcBef>
                <a:spcPts val="1700"/>
              </a:spcBef>
              <a:spcAft>
                <a:spcPts val="0"/>
              </a:spcAft>
              <a:buNone/>
            </a:pPr>
            <a:r>
              <a:rPr lang="de" sz="1000" b="1" dirty="0">
                <a:solidFill>
                  <a:srgbClr val="344A9A"/>
                </a:solidFill>
              </a:rPr>
              <a:t>Dr. Philipp Höfele </a:t>
            </a:r>
            <a:r>
              <a:rPr lang="de" sz="1000" dirty="0">
                <a:solidFill>
                  <a:srgbClr val="344A9A"/>
                </a:solidFill>
              </a:rPr>
              <a:t>(Philosophy)</a:t>
            </a:r>
            <a:endParaRPr sz="1000" dirty="0">
              <a:solidFill>
                <a:srgbClr val="344A9A"/>
              </a:solidFill>
            </a:endParaRPr>
          </a:p>
        </p:txBody>
      </p:sp>
      <p:pic>
        <p:nvPicPr>
          <p:cNvPr id="31" name="Google Shape;417;p60">
            <a:extLst>
              <a:ext uri="{FF2B5EF4-FFF2-40B4-BE49-F238E27FC236}">
                <a16:creationId xmlns:a16="http://schemas.microsoft.com/office/drawing/2014/main" id="{0EE0A78E-36B5-470D-88EE-914193F82E04}"/>
              </a:ext>
            </a:extLst>
          </p:cNvPr>
          <p:cNvPicPr preferRelativeResize="0"/>
          <p:nvPr/>
        </p:nvPicPr>
        <p:blipFill>
          <a:blip r:embed="rId4">
            <a:alphaModFix/>
          </a:blip>
          <a:stretch>
            <a:fillRect/>
          </a:stretch>
        </p:blipFill>
        <p:spPr>
          <a:xfrm>
            <a:off x="360348" y="5117021"/>
            <a:ext cx="495500" cy="495500"/>
          </a:xfrm>
          <a:prstGeom prst="rect">
            <a:avLst/>
          </a:prstGeom>
          <a:noFill/>
          <a:ln>
            <a:noFill/>
          </a:ln>
        </p:spPr>
      </p:pic>
      <p:sp>
        <p:nvSpPr>
          <p:cNvPr id="32" name="Google Shape;427;p60">
            <a:extLst>
              <a:ext uri="{FF2B5EF4-FFF2-40B4-BE49-F238E27FC236}">
                <a16:creationId xmlns:a16="http://schemas.microsoft.com/office/drawing/2014/main" id="{1E833345-4FD6-4F64-8E07-53624C637506}"/>
              </a:ext>
            </a:extLst>
          </p:cNvPr>
          <p:cNvSpPr txBox="1"/>
          <p:nvPr/>
        </p:nvSpPr>
        <p:spPr>
          <a:xfrm>
            <a:off x="929962" y="5178316"/>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chemeClr val="lt1"/>
                </a:solidFill>
              </a:rPr>
              <a:t>Sabrina Livanec </a:t>
            </a:r>
            <a:r>
              <a:rPr lang="de" sz="1000" dirty="0">
                <a:solidFill>
                  <a:schemeClr val="lt1"/>
                </a:solidFill>
              </a:rPr>
              <a:t>(PhD, Psychology)</a:t>
            </a:r>
            <a:endParaRPr sz="1000" dirty="0">
              <a:solidFill>
                <a:schemeClr val="lt2"/>
              </a:solidFill>
            </a:endParaRPr>
          </a:p>
        </p:txBody>
      </p:sp>
      <p:pic>
        <p:nvPicPr>
          <p:cNvPr id="33" name="Google Shape;415;p60">
            <a:extLst>
              <a:ext uri="{FF2B5EF4-FFF2-40B4-BE49-F238E27FC236}">
                <a16:creationId xmlns:a16="http://schemas.microsoft.com/office/drawing/2014/main" id="{FC43A8D9-DA67-4C2B-A744-B376C4D11956}"/>
              </a:ext>
            </a:extLst>
          </p:cNvPr>
          <p:cNvPicPr preferRelativeResize="0"/>
          <p:nvPr/>
        </p:nvPicPr>
        <p:blipFill>
          <a:blip r:embed="rId5">
            <a:alphaModFix/>
          </a:blip>
          <a:stretch>
            <a:fillRect/>
          </a:stretch>
        </p:blipFill>
        <p:spPr>
          <a:xfrm>
            <a:off x="326557" y="3737877"/>
            <a:ext cx="495500" cy="484953"/>
          </a:xfrm>
          <a:prstGeom prst="rect">
            <a:avLst/>
          </a:prstGeom>
          <a:noFill/>
          <a:ln>
            <a:noFill/>
          </a:ln>
        </p:spPr>
      </p:pic>
      <p:pic>
        <p:nvPicPr>
          <p:cNvPr id="34" name="Google Shape;416;p60">
            <a:extLst>
              <a:ext uri="{FF2B5EF4-FFF2-40B4-BE49-F238E27FC236}">
                <a16:creationId xmlns:a16="http://schemas.microsoft.com/office/drawing/2014/main" id="{021DA458-77E1-4934-B0F6-5AC844A857EA}"/>
              </a:ext>
            </a:extLst>
          </p:cNvPr>
          <p:cNvPicPr preferRelativeResize="0"/>
          <p:nvPr/>
        </p:nvPicPr>
        <p:blipFill>
          <a:blip r:embed="rId6">
            <a:alphaModFix/>
          </a:blip>
          <a:stretch>
            <a:fillRect/>
          </a:stretch>
        </p:blipFill>
        <p:spPr>
          <a:xfrm>
            <a:off x="360348" y="4441493"/>
            <a:ext cx="405464" cy="540600"/>
          </a:xfrm>
          <a:prstGeom prst="rect">
            <a:avLst/>
          </a:prstGeom>
          <a:noFill/>
          <a:ln>
            <a:noFill/>
          </a:ln>
        </p:spPr>
      </p:pic>
      <p:sp>
        <p:nvSpPr>
          <p:cNvPr id="35" name="Google Shape;424;p60">
            <a:extLst>
              <a:ext uri="{FF2B5EF4-FFF2-40B4-BE49-F238E27FC236}">
                <a16:creationId xmlns:a16="http://schemas.microsoft.com/office/drawing/2014/main" id="{61E8E087-E761-4FEF-AB3D-E0FC0D3238A1}"/>
              </a:ext>
            </a:extLst>
          </p:cNvPr>
          <p:cNvSpPr txBox="1"/>
          <p:nvPr/>
        </p:nvSpPr>
        <p:spPr>
          <a:xfrm>
            <a:off x="899463" y="3838028"/>
            <a:ext cx="212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rgbClr val="344A9A"/>
                </a:solidFill>
              </a:rPr>
              <a:t>Michael Gorki </a:t>
            </a:r>
            <a:r>
              <a:rPr lang="de" sz="1000" dirty="0">
                <a:solidFill>
                  <a:srgbClr val="344A9A"/>
                </a:solidFill>
              </a:rPr>
              <a:t>(PhD, Psychology)</a:t>
            </a:r>
            <a:endParaRPr sz="1000" dirty="0"/>
          </a:p>
        </p:txBody>
      </p:sp>
      <p:sp>
        <p:nvSpPr>
          <p:cNvPr id="36" name="Google Shape;425;p60">
            <a:extLst>
              <a:ext uri="{FF2B5EF4-FFF2-40B4-BE49-F238E27FC236}">
                <a16:creationId xmlns:a16="http://schemas.microsoft.com/office/drawing/2014/main" id="{79F89C97-0A6C-44A0-A923-92121050C309}"/>
              </a:ext>
            </a:extLst>
          </p:cNvPr>
          <p:cNvSpPr txBox="1"/>
          <p:nvPr/>
        </p:nvSpPr>
        <p:spPr>
          <a:xfrm>
            <a:off x="929962" y="4542443"/>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rgbClr val="344A9A"/>
                </a:solidFill>
              </a:rPr>
              <a:t>Wilhelm Gros </a:t>
            </a:r>
            <a:r>
              <a:rPr lang="de" sz="1000" dirty="0">
                <a:solidFill>
                  <a:srgbClr val="344A9A"/>
                </a:solidFill>
              </a:rPr>
              <a:t>(PhD, Psychology)</a:t>
            </a:r>
            <a:endParaRPr sz="1000" dirty="0"/>
          </a:p>
        </p:txBody>
      </p:sp>
      <p:pic>
        <p:nvPicPr>
          <p:cNvPr id="37" name="Google Shape;420;p60">
            <a:extLst>
              <a:ext uri="{FF2B5EF4-FFF2-40B4-BE49-F238E27FC236}">
                <a16:creationId xmlns:a16="http://schemas.microsoft.com/office/drawing/2014/main" id="{5E10BC1B-04AB-45AD-AD76-9585BB67214A}"/>
              </a:ext>
            </a:extLst>
          </p:cNvPr>
          <p:cNvPicPr preferRelativeResize="0"/>
          <p:nvPr/>
        </p:nvPicPr>
        <p:blipFill>
          <a:blip r:embed="rId7">
            <a:alphaModFix/>
          </a:blip>
          <a:stretch>
            <a:fillRect/>
          </a:stretch>
        </p:blipFill>
        <p:spPr>
          <a:xfrm>
            <a:off x="361323" y="3045471"/>
            <a:ext cx="484900" cy="484900"/>
          </a:xfrm>
          <a:prstGeom prst="rect">
            <a:avLst/>
          </a:prstGeom>
          <a:noFill/>
          <a:ln>
            <a:noFill/>
          </a:ln>
        </p:spPr>
      </p:pic>
      <p:sp>
        <p:nvSpPr>
          <p:cNvPr id="38" name="Google Shape;428;p60">
            <a:extLst>
              <a:ext uri="{FF2B5EF4-FFF2-40B4-BE49-F238E27FC236}">
                <a16:creationId xmlns:a16="http://schemas.microsoft.com/office/drawing/2014/main" id="{AC7E99E2-1001-4611-9588-2B7482A9226F}"/>
              </a:ext>
            </a:extLst>
          </p:cNvPr>
          <p:cNvSpPr txBox="1"/>
          <p:nvPr/>
        </p:nvSpPr>
        <p:spPr>
          <a:xfrm>
            <a:off x="931049" y="3106596"/>
            <a:ext cx="2551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chemeClr val="lt1"/>
                </a:solidFill>
              </a:rPr>
              <a:t>Dr. Lisa Reuter </a:t>
            </a:r>
            <a:r>
              <a:rPr lang="de" sz="1000" dirty="0">
                <a:solidFill>
                  <a:schemeClr val="lt1"/>
                </a:solidFill>
              </a:rPr>
              <a:t>(Psychology)</a:t>
            </a:r>
            <a:endParaRPr sz="1000" dirty="0">
              <a:solidFill>
                <a:schemeClr val="lt2"/>
              </a:solidFill>
            </a:endParaRPr>
          </a:p>
        </p:txBody>
      </p:sp>
      <p:sp>
        <p:nvSpPr>
          <p:cNvPr id="39" name="Google Shape;397;p59">
            <a:extLst>
              <a:ext uri="{FF2B5EF4-FFF2-40B4-BE49-F238E27FC236}">
                <a16:creationId xmlns:a16="http://schemas.microsoft.com/office/drawing/2014/main" id="{FA184787-3B8A-46BE-B132-27424CD6CEE2}"/>
              </a:ext>
            </a:extLst>
          </p:cNvPr>
          <p:cNvSpPr txBox="1"/>
          <p:nvPr/>
        </p:nvSpPr>
        <p:spPr>
          <a:xfrm>
            <a:off x="929986" y="2448754"/>
            <a:ext cx="1727783" cy="36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lt2"/>
              </a:buClr>
              <a:buSzPts val="1100"/>
              <a:buFont typeface="Arial"/>
              <a:buNone/>
            </a:pPr>
            <a:r>
              <a:rPr lang="de" sz="1000" b="1" dirty="0">
                <a:solidFill>
                  <a:schemeClr val="lt1"/>
                </a:solidFill>
              </a:rPr>
              <a:t>Prof. Dr. Andrea Kiesel </a:t>
            </a:r>
          </a:p>
          <a:p>
            <a:pPr marL="0" lvl="0" indent="0" algn="l" rtl="0">
              <a:lnSpc>
                <a:spcPct val="115000"/>
              </a:lnSpc>
              <a:spcBef>
                <a:spcPts val="500"/>
              </a:spcBef>
              <a:spcAft>
                <a:spcPts val="0"/>
              </a:spcAft>
              <a:buClr>
                <a:schemeClr val="lt2"/>
              </a:buClr>
              <a:buSzPts val="1100"/>
              <a:buFont typeface="Arial"/>
              <a:buNone/>
            </a:pPr>
            <a:endParaRPr lang="de" sz="1000" b="1" dirty="0">
              <a:solidFill>
                <a:schemeClr val="lt1"/>
              </a:solidFill>
            </a:endParaRPr>
          </a:p>
        </p:txBody>
      </p:sp>
      <p:pic>
        <p:nvPicPr>
          <p:cNvPr id="40" name="Google Shape;398;p59">
            <a:extLst>
              <a:ext uri="{FF2B5EF4-FFF2-40B4-BE49-F238E27FC236}">
                <a16:creationId xmlns:a16="http://schemas.microsoft.com/office/drawing/2014/main" id="{F3D6F6E7-EFA9-4855-9F5A-4F3B4BD61DC0}"/>
              </a:ext>
            </a:extLst>
          </p:cNvPr>
          <p:cNvPicPr preferRelativeResize="0"/>
          <p:nvPr/>
        </p:nvPicPr>
        <p:blipFill>
          <a:blip r:embed="rId8">
            <a:alphaModFix/>
          </a:blip>
          <a:stretch>
            <a:fillRect/>
          </a:stretch>
        </p:blipFill>
        <p:spPr>
          <a:xfrm>
            <a:off x="361323" y="2405642"/>
            <a:ext cx="540600" cy="540600"/>
          </a:xfrm>
          <a:prstGeom prst="rect">
            <a:avLst/>
          </a:prstGeom>
          <a:noFill/>
          <a:ln>
            <a:noFill/>
          </a:ln>
        </p:spPr>
      </p:pic>
      <p:pic>
        <p:nvPicPr>
          <p:cNvPr id="8" name="Grafik 7">
            <a:extLst>
              <a:ext uri="{FF2B5EF4-FFF2-40B4-BE49-F238E27FC236}">
                <a16:creationId xmlns:a16="http://schemas.microsoft.com/office/drawing/2014/main" id="{4830169B-2A18-40D5-84B1-6C98D65A7F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4526" y="1242228"/>
            <a:ext cx="1848157" cy="924079"/>
          </a:xfrm>
          <a:prstGeom prst="rect">
            <a:avLst/>
          </a:prstGeom>
        </p:spPr>
      </p:pic>
      <p:pic>
        <p:nvPicPr>
          <p:cNvPr id="11" name="Grafik 10">
            <a:extLst>
              <a:ext uri="{FF2B5EF4-FFF2-40B4-BE49-F238E27FC236}">
                <a16:creationId xmlns:a16="http://schemas.microsoft.com/office/drawing/2014/main" id="{DE1C329D-E730-4EA3-9015-16968E4AA6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557" y="1155394"/>
            <a:ext cx="1037383" cy="1212874"/>
          </a:xfrm>
          <a:prstGeom prst="rect">
            <a:avLst/>
          </a:prstGeom>
        </p:spPr>
      </p:pic>
      <p:pic>
        <p:nvPicPr>
          <p:cNvPr id="17" name="Grafik 16">
            <a:extLst>
              <a:ext uri="{FF2B5EF4-FFF2-40B4-BE49-F238E27FC236}">
                <a16:creationId xmlns:a16="http://schemas.microsoft.com/office/drawing/2014/main" id="{CD9A63E2-5EF4-41CE-AAB7-FB6E7CEA67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63436" y="1402251"/>
            <a:ext cx="2095500" cy="758800"/>
          </a:xfrm>
          <a:prstGeom prst="rect">
            <a:avLst/>
          </a:prstGeom>
        </p:spPr>
      </p:pic>
      <p:pic>
        <p:nvPicPr>
          <p:cNvPr id="20" name="Grafik 19">
            <a:extLst>
              <a:ext uri="{FF2B5EF4-FFF2-40B4-BE49-F238E27FC236}">
                <a16:creationId xmlns:a16="http://schemas.microsoft.com/office/drawing/2014/main" id="{1CA95FD5-E18A-4E00-B530-EAA1FFCF1D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6632" y="5484799"/>
            <a:ext cx="1446960" cy="759653"/>
          </a:xfrm>
          <a:prstGeom prst="rect">
            <a:avLst/>
          </a:prstGeom>
        </p:spPr>
      </p:pic>
      <p:pic>
        <p:nvPicPr>
          <p:cNvPr id="22" name="Grafik 21">
            <a:extLst>
              <a:ext uri="{FF2B5EF4-FFF2-40B4-BE49-F238E27FC236}">
                <a16:creationId xmlns:a16="http://schemas.microsoft.com/office/drawing/2014/main" id="{06B1094B-8144-45C7-A7BA-09E749DD30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55970" y="5484799"/>
            <a:ext cx="1273651" cy="844486"/>
          </a:xfrm>
          <a:prstGeom prst="rect">
            <a:avLst/>
          </a:prstGeom>
        </p:spPr>
      </p:pic>
      <p:pic>
        <p:nvPicPr>
          <p:cNvPr id="24" name="Grafik 23">
            <a:extLst>
              <a:ext uri="{FF2B5EF4-FFF2-40B4-BE49-F238E27FC236}">
                <a16:creationId xmlns:a16="http://schemas.microsoft.com/office/drawing/2014/main" id="{24986B5C-D7C1-4908-BF5B-90B21A9A0F5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05187" y="5092409"/>
            <a:ext cx="430204" cy="544562"/>
          </a:xfrm>
          <a:prstGeom prst="rect">
            <a:avLst/>
          </a:prstGeom>
        </p:spPr>
      </p:pic>
      <p:sp>
        <p:nvSpPr>
          <p:cNvPr id="42" name="Google Shape;428;p60">
            <a:extLst>
              <a:ext uri="{FF2B5EF4-FFF2-40B4-BE49-F238E27FC236}">
                <a16:creationId xmlns:a16="http://schemas.microsoft.com/office/drawing/2014/main" id="{63F6218D-9FE1-44A4-A061-FC937A6666DD}"/>
              </a:ext>
            </a:extLst>
          </p:cNvPr>
          <p:cNvSpPr txBox="1"/>
          <p:nvPr/>
        </p:nvSpPr>
        <p:spPr>
          <a:xfrm>
            <a:off x="3562429" y="4521786"/>
            <a:ext cx="2551200" cy="338700"/>
          </a:xfrm>
          <a:prstGeom prst="rect">
            <a:avLst/>
          </a:prstGeom>
          <a:noFill/>
          <a:ln>
            <a:noFill/>
          </a:ln>
        </p:spPr>
        <p:txBody>
          <a:bodyPr spcFirstLastPara="1" wrap="square" lIns="91425" tIns="91425" rIns="91425" bIns="91425" anchor="t" anchorCtr="0">
            <a:spAutoFit/>
          </a:bodyPr>
          <a:lstStyle/>
          <a:p>
            <a:pPr lvl="0"/>
            <a:r>
              <a:rPr lang="en-US" sz="1000" b="1" dirty="0">
                <a:solidFill>
                  <a:schemeClr val="lt1"/>
                </a:solidFill>
              </a:rPr>
              <a:t>Dara </a:t>
            </a:r>
            <a:r>
              <a:rPr lang="en-US" sz="1000" b="1" dirty="0" err="1">
                <a:solidFill>
                  <a:schemeClr val="lt1"/>
                </a:solidFill>
              </a:rPr>
              <a:t>Kamalian</a:t>
            </a:r>
            <a:r>
              <a:rPr lang="en-US" sz="1000" b="1" dirty="0">
                <a:solidFill>
                  <a:schemeClr val="lt1"/>
                </a:solidFill>
              </a:rPr>
              <a:t> </a:t>
            </a:r>
            <a:r>
              <a:rPr lang="de" sz="1000" dirty="0">
                <a:solidFill>
                  <a:schemeClr val="lt1"/>
                </a:solidFill>
              </a:rPr>
              <a:t>(</a:t>
            </a:r>
            <a:r>
              <a:rPr lang="en-US" sz="1000" dirty="0">
                <a:solidFill>
                  <a:srgbClr val="344A9A"/>
                </a:solidFill>
              </a:rPr>
              <a:t>Student</a:t>
            </a:r>
            <a:r>
              <a:rPr lang="de" sz="1000" dirty="0">
                <a:solidFill>
                  <a:srgbClr val="344A9A"/>
                </a:solidFill>
              </a:rPr>
              <a:t>, </a:t>
            </a:r>
            <a:r>
              <a:rPr lang="en-US" sz="1000" dirty="0">
                <a:solidFill>
                  <a:schemeClr val="lt1"/>
                </a:solidFill>
              </a:rPr>
              <a:t>Informatics</a:t>
            </a:r>
            <a:r>
              <a:rPr lang="de" sz="1000" dirty="0">
                <a:solidFill>
                  <a:schemeClr val="lt1"/>
                </a:solidFill>
              </a:rPr>
              <a:t>)</a:t>
            </a:r>
            <a:endParaRPr sz="1000" dirty="0">
              <a:solidFill>
                <a:schemeClr val="lt2"/>
              </a:solidFill>
            </a:endParaRPr>
          </a:p>
        </p:txBody>
      </p:sp>
      <p:pic>
        <p:nvPicPr>
          <p:cNvPr id="28" name="Grafik 27">
            <a:extLst>
              <a:ext uri="{FF2B5EF4-FFF2-40B4-BE49-F238E27FC236}">
                <a16:creationId xmlns:a16="http://schemas.microsoft.com/office/drawing/2014/main" id="{4E0195AC-7B1C-4EA7-885F-3D2B146C14C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21451" y="2246020"/>
            <a:ext cx="461520" cy="577381"/>
          </a:xfrm>
          <a:prstGeom prst="rect">
            <a:avLst/>
          </a:prstGeom>
        </p:spPr>
      </p:pic>
      <p:sp>
        <p:nvSpPr>
          <p:cNvPr id="43" name="Google Shape;397;p59">
            <a:extLst>
              <a:ext uri="{FF2B5EF4-FFF2-40B4-BE49-F238E27FC236}">
                <a16:creationId xmlns:a16="http://schemas.microsoft.com/office/drawing/2014/main" id="{6787BFA6-CC96-4302-BFBF-7FD7DAC3CFDF}"/>
              </a:ext>
            </a:extLst>
          </p:cNvPr>
          <p:cNvSpPr txBox="1"/>
          <p:nvPr/>
        </p:nvSpPr>
        <p:spPr>
          <a:xfrm>
            <a:off x="7104501" y="2380704"/>
            <a:ext cx="1727783" cy="36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lt2"/>
              </a:buClr>
              <a:buSzPts val="1100"/>
              <a:buFont typeface="Arial"/>
              <a:buNone/>
            </a:pPr>
            <a:r>
              <a:rPr lang="de" sz="1000" b="1" dirty="0">
                <a:solidFill>
                  <a:schemeClr val="lt1"/>
                </a:solidFill>
              </a:rPr>
              <a:t>Prof. Dr. </a:t>
            </a:r>
            <a:r>
              <a:rPr lang="en-US" sz="1000" b="1" dirty="0">
                <a:solidFill>
                  <a:schemeClr val="lt1"/>
                </a:solidFill>
              </a:rPr>
              <a:t>Ulf </a:t>
            </a:r>
            <a:r>
              <a:rPr lang="en-US" sz="1000" b="1" dirty="0" err="1">
                <a:solidFill>
                  <a:schemeClr val="lt1"/>
                </a:solidFill>
              </a:rPr>
              <a:t>Hahnel</a:t>
            </a:r>
            <a:endParaRPr lang="de" sz="1000" b="1" dirty="0">
              <a:solidFill>
                <a:schemeClr val="lt1"/>
              </a:solidFill>
            </a:endParaRPr>
          </a:p>
          <a:p>
            <a:pPr marL="0" lvl="0" indent="0" algn="l" rtl="0">
              <a:lnSpc>
                <a:spcPct val="115000"/>
              </a:lnSpc>
              <a:spcBef>
                <a:spcPts val="500"/>
              </a:spcBef>
              <a:spcAft>
                <a:spcPts val="0"/>
              </a:spcAft>
              <a:buClr>
                <a:schemeClr val="lt2"/>
              </a:buClr>
              <a:buSzPts val="1100"/>
              <a:buFont typeface="Arial"/>
              <a:buNone/>
            </a:pPr>
            <a:endParaRPr lang="de" sz="1000" b="1" dirty="0">
              <a:solidFill>
                <a:schemeClr val="lt1"/>
              </a:solidFill>
            </a:endParaRPr>
          </a:p>
        </p:txBody>
      </p:sp>
      <p:pic>
        <p:nvPicPr>
          <p:cNvPr id="46" name="Grafik 45">
            <a:extLst>
              <a:ext uri="{FF2B5EF4-FFF2-40B4-BE49-F238E27FC236}">
                <a16:creationId xmlns:a16="http://schemas.microsoft.com/office/drawing/2014/main" id="{9DD0EA8B-F5B9-4B9E-A94F-F528442A54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34418" y="3598191"/>
            <a:ext cx="461520" cy="576900"/>
          </a:xfrm>
          <a:prstGeom prst="rect">
            <a:avLst/>
          </a:prstGeom>
        </p:spPr>
      </p:pic>
      <p:sp>
        <p:nvSpPr>
          <p:cNvPr id="47" name="Google Shape;425;p60">
            <a:extLst>
              <a:ext uri="{FF2B5EF4-FFF2-40B4-BE49-F238E27FC236}">
                <a16:creationId xmlns:a16="http://schemas.microsoft.com/office/drawing/2014/main" id="{F42B579E-00BB-4679-97CC-71169A21E5BA}"/>
              </a:ext>
            </a:extLst>
          </p:cNvPr>
          <p:cNvSpPr txBox="1"/>
          <p:nvPr/>
        </p:nvSpPr>
        <p:spPr>
          <a:xfrm>
            <a:off x="7125921" y="3677554"/>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dirty="0">
                <a:solidFill>
                  <a:srgbClr val="344A9A"/>
                </a:solidFill>
              </a:rPr>
              <a:t>Nina Frings </a:t>
            </a:r>
            <a:r>
              <a:rPr lang="de" sz="1000" dirty="0">
                <a:solidFill>
                  <a:srgbClr val="344A9A"/>
                </a:solidFill>
              </a:rPr>
              <a:t>(PhD, Psychology)</a:t>
            </a:r>
            <a:endParaRPr sz="1000" dirty="0"/>
          </a:p>
        </p:txBody>
      </p:sp>
      <p:pic>
        <p:nvPicPr>
          <p:cNvPr id="49" name="Grafik 48">
            <a:extLst>
              <a:ext uri="{FF2B5EF4-FFF2-40B4-BE49-F238E27FC236}">
                <a16:creationId xmlns:a16="http://schemas.microsoft.com/office/drawing/2014/main" id="{F3AEB02A-1464-413C-BF09-6F472EE435DB}"/>
              </a:ext>
            </a:extLst>
          </p:cNvPr>
          <p:cNvPicPr>
            <a:picLocks noChangeAspect="1"/>
          </p:cNvPicPr>
          <p:nvPr/>
        </p:nvPicPr>
        <p:blipFill>
          <a:blip r:embed="rId17"/>
          <a:stretch>
            <a:fillRect/>
          </a:stretch>
        </p:blipFill>
        <p:spPr>
          <a:xfrm>
            <a:off x="3105187" y="3839125"/>
            <a:ext cx="380580" cy="496226"/>
          </a:xfrm>
          <a:prstGeom prst="rect">
            <a:avLst/>
          </a:prstGeom>
        </p:spPr>
      </p:pic>
      <p:sp>
        <p:nvSpPr>
          <p:cNvPr id="50" name="Google Shape;426;p60">
            <a:extLst>
              <a:ext uri="{FF2B5EF4-FFF2-40B4-BE49-F238E27FC236}">
                <a16:creationId xmlns:a16="http://schemas.microsoft.com/office/drawing/2014/main" id="{2E20EDEA-61BA-4301-8815-19D923AFF4AA}"/>
              </a:ext>
            </a:extLst>
          </p:cNvPr>
          <p:cNvSpPr txBox="1"/>
          <p:nvPr/>
        </p:nvSpPr>
        <p:spPr>
          <a:xfrm>
            <a:off x="3597307" y="3684941"/>
            <a:ext cx="2443800" cy="556532"/>
          </a:xfrm>
          <a:prstGeom prst="rect">
            <a:avLst/>
          </a:prstGeom>
          <a:noFill/>
          <a:ln>
            <a:noFill/>
          </a:ln>
        </p:spPr>
        <p:txBody>
          <a:bodyPr spcFirstLastPara="1" wrap="square" lIns="91425" tIns="91425" rIns="91425" bIns="91425" anchor="t" anchorCtr="0">
            <a:spAutoFit/>
          </a:bodyPr>
          <a:lstStyle/>
          <a:p>
            <a:pPr lvl="0">
              <a:spcBef>
                <a:spcPts val="1700"/>
              </a:spcBef>
            </a:pPr>
            <a:r>
              <a:rPr lang="en-US" sz="1000" b="1" dirty="0">
                <a:solidFill>
                  <a:srgbClr val="344A9A"/>
                </a:solidFill>
              </a:rPr>
              <a:t>Lars </a:t>
            </a:r>
            <a:r>
              <a:rPr lang="en-US" sz="1000" b="1" dirty="0" err="1">
                <a:solidFill>
                  <a:srgbClr val="344A9A"/>
                </a:solidFill>
              </a:rPr>
              <a:t>Kulbe</a:t>
            </a:r>
            <a:r>
              <a:rPr lang="en-US" sz="1000" b="1" dirty="0">
                <a:solidFill>
                  <a:srgbClr val="344A9A"/>
                </a:solidFill>
              </a:rPr>
              <a:t> </a:t>
            </a:r>
            <a:r>
              <a:rPr lang="de" sz="1000" dirty="0">
                <a:solidFill>
                  <a:srgbClr val="344A9A"/>
                </a:solidFill>
              </a:rPr>
              <a:t>(</a:t>
            </a:r>
            <a:r>
              <a:rPr lang="en-US" sz="1000" dirty="0">
                <a:solidFill>
                  <a:srgbClr val="344A9A"/>
                </a:solidFill>
              </a:rPr>
              <a:t>Student</a:t>
            </a:r>
            <a:r>
              <a:rPr lang="de" sz="1000" dirty="0">
                <a:solidFill>
                  <a:srgbClr val="344A9A"/>
                </a:solidFill>
              </a:rPr>
              <a:t>, </a:t>
            </a:r>
            <a:r>
              <a:rPr lang="de" sz="1000" dirty="0">
                <a:solidFill>
                  <a:schemeClr val="lt1"/>
                </a:solidFill>
              </a:rPr>
              <a:t>Psychology</a:t>
            </a:r>
            <a:r>
              <a:rPr lang="de" sz="1000" dirty="0">
                <a:solidFill>
                  <a:srgbClr val="344A9A"/>
                </a:solidFill>
              </a:rPr>
              <a:t>)</a:t>
            </a:r>
            <a:endParaRPr sz="1000" dirty="0">
              <a:solidFill>
                <a:srgbClr val="344A9A"/>
              </a:solidFill>
            </a:endParaRPr>
          </a:p>
        </p:txBody>
      </p:sp>
      <p:pic>
        <p:nvPicPr>
          <p:cNvPr id="51" name="Grafik 50">
            <a:extLst>
              <a:ext uri="{FF2B5EF4-FFF2-40B4-BE49-F238E27FC236}">
                <a16:creationId xmlns:a16="http://schemas.microsoft.com/office/drawing/2014/main" id="{D8FEC2DC-80F3-4635-9499-E4C8DB7A7C56}"/>
              </a:ext>
            </a:extLst>
          </p:cNvPr>
          <p:cNvPicPr>
            <a:picLocks noChangeAspect="1"/>
          </p:cNvPicPr>
          <p:nvPr/>
        </p:nvPicPr>
        <p:blipFill>
          <a:blip r:embed="rId18"/>
          <a:stretch>
            <a:fillRect/>
          </a:stretch>
        </p:blipFill>
        <p:spPr>
          <a:xfrm>
            <a:off x="3104850" y="2735944"/>
            <a:ext cx="387393" cy="448903"/>
          </a:xfrm>
          <a:prstGeom prst="rect">
            <a:avLst/>
          </a:prstGeom>
        </p:spPr>
      </p:pic>
      <p:sp>
        <p:nvSpPr>
          <p:cNvPr id="52" name="Google Shape;426;p60">
            <a:extLst>
              <a:ext uri="{FF2B5EF4-FFF2-40B4-BE49-F238E27FC236}">
                <a16:creationId xmlns:a16="http://schemas.microsoft.com/office/drawing/2014/main" id="{54E3EFCB-D265-4CCB-A303-1E3845FB6DD4}"/>
              </a:ext>
            </a:extLst>
          </p:cNvPr>
          <p:cNvSpPr txBox="1"/>
          <p:nvPr/>
        </p:nvSpPr>
        <p:spPr>
          <a:xfrm>
            <a:off x="3603616" y="2579836"/>
            <a:ext cx="2443800" cy="556532"/>
          </a:xfrm>
          <a:prstGeom prst="rect">
            <a:avLst/>
          </a:prstGeom>
          <a:noFill/>
          <a:ln>
            <a:noFill/>
          </a:ln>
        </p:spPr>
        <p:txBody>
          <a:bodyPr spcFirstLastPara="1" wrap="square" lIns="91425" tIns="91425" rIns="91425" bIns="91425" anchor="t" anchorCtr="0">
            <a:spAutoFit/>
          </a:bodyPr>
          <a:lstStyle/>
          <a:p>
            <a:pPr lvl="0">
              <a:spcBef>
                <a:spcPts val="1700"/>
              </a:spcBef>
            </a:pPr>
            <a:r>
              <a:rPr lang="en-US" sz="1000" b="1" dirty="0">
                <a:solidFill>
                  <a:srgbClr val="344A9A"/>
                </a:solidFill>
              </a:rPr>
              <a:t>Paul </a:t>
            </a:r>
            <a:r>
              <a:rPr lang="en-US" sz="1000" b="1" dirty="0" err="1">
                <a:solidFill>
                  <a:srgbClr val="344A9A"/>
                </a:solidFill>
              </a:rPr>
              <a:t>Sölder</a:t>
            </a:r>
            <a:r>
              <a:rPr lang="en-US" sz="1000" b="1" dirty="0">
                <a:solidFill>
                  <a:srgbClr val="344A9A"/>
                </a:solidFill>
              </a:rPr>
              <a:t> </a:t>
            </a:r>
            <a:r>
              <a:rPr lang="de" sz="1000" dirty="0">
                <a:solidFill>
                  <a:srgbClr val="344A9A"/>
                </a:solidFill>
              </a:rPr>
              <a:t>(</a:t>
            </a:r>
            <a:r>
              <a:rPr lang="en-US" sz="1000" dirty="0">
                <a:solidFill>
                  <a:srgbClr val="344A9A"/>
                </a:solidFill>
              </a:rPr>
              <a:t>Student</a:t>
            </a:r>
            <a:r>
              <a:rPr lang="de" sz="1000" dirty="0">
                <a:solidFill>
                  <a:srgbClr val="344A9A"/>
                </a:solidFill>
              </a:rPr>
              <a:t>, </a:t>
            </a:r>
            <a:r>
              <a:rPr lang="de" sz="1000" dirty="0">
                <a:solidFill>
                  <a:schemeClr val="lt1"/>
                </a:solidFill>
              </a:rPr>
              <a:t>Psychology</a:t>
            </a:r>
            <a:r>
              <a:rPr lang="de" sz="1000" dirty="0">
                <a:solidFill>
                  <a:srgbClr val="344A9A"/>
                </a:solidFill>
              </a:rPr>
              <a:t>)</a:t>
            </a:r>
            <a:endParaRPr sz="1000" dirty="0">
              <a:solidFill>
                <a:srgbClr val="344A9A"/>
              </a:solidFill>
            </a:endParaRPr>
          </a:p>
        </p:txBody>
      </p:sp>
      <p:sp>
        <p:nvSpPr>
          <p:cNvPr id="53" name="Textfeld 52">
            <a:extLst>
              <a:ext uri="{FF2B5EF4-FFF2-40B4-BE49-F238E27FC236}">
                <a16:creationId xmlns:a16="http://schemas.microsoft.com/office/drawing/2014/main" id="{C15E5995-8CED-4413-844B-30590B12138C}"/>
              </a:ext>
            </a:extLst>
          </p:cNvPr>
          <p:cNvSpPr txBox="1"/>
          <p:nvPr/>
        </p:nvSpPr>
        <p:spPr>
          <a:xfrm>
            <a:off x="10248516" y="3525175"/>
            <a:ext cx="1659429" cy="369332"/>
          </a:xfrm>
          <a:prstGeom prst="rect">
            <a:avLst/>
          </a:prstGeom>
          <a:noFill/>
        </p:spPr>
        <p:txBody>
          <a:bodyPr wrap="none" rtlCol="0">
            <a:spAutoFit/>
          </a:bodyPr>
          <a:lstStyle/>
          <a:p>
            <a:r>
              <a:rPr lang="en-US" dirty="0"/>
              <a:t>More to come:</a:t>
            </a:r>
          </a:p>
        </p:txBody>
      </p:sp>
      <p:pic>
        <p:nvPicPr>
          <p:cNvPr id="55" name="Grafik 54">
            <a:extLst>
              <a:ext uri="{FF2B5EF4-FFF2-40B4-BE49-F238E27FC236}">
                <a16:creationId xmlns:a16="http://schemas.microsoft.com/office/drawing/2014/main" id="{A286A0B2-0A4C-4583-A4ED-95D65F33F79B}"/>
              </a:ext>
            </a:extLst>
          </p:cNvPr>
          <p:cNvPicPr>
            <a:picLocks noChangeAspect="1"/>
          </p:cNvPicPr>
          <p:nvPr/>
        </p:nvPicPr>
        <p:blipFill>
          <a:blip r:embed="rId19"/>
          <a:stretch>
            <a:fillRect/>
          </a:stretch>
        </p:blipFill>
        <p:spPr>
          <a:xfrm>
            <a:off x="6604526" y="5117021"/>
            <a:ext cx="399748" cy="613548"/>
          </a:xfrm>
          <a:prstGeom prst="rect">
            <a:avLst/>
          </a:prstGeom>
        </p:spPr>
      </p:pic>
      <p:sp>
        <p:nvSpPr>
          <p:cNvPr id="56" name="Google Shape;424;p60">
            <a:extLst>
              <a:ext uri="{FF2B5EF4-FFF2-40B4-BE49-F238E27FC236}">
                <a16:creationId xmlns:a16="http://schemas.microsoft.com/office/drawing/2014/main" id="{9D834605-1EC7-499F-B073-D7ABC9783B0D}"/>
              </a:ext>
            </a:extLst>
          </p:cNvPr>
          <p:cNvSpPr txBox="1"/>
          <p:nvPr/>
        </p:nvSpPr>
        <p:spPr>
          <a:xfrm>
            <a:off x="7066652" y="5217364"/>
            <a:ext cx="2609487" cy="338524"/>
          </a:xfrm>
          <a:prstGeom prst="rect">
            <a:avLst/>
          </a:prstGeom>
          <a:noFill/>
          <a:ln>
            <a:noFill/>
          </a:ln>
        </p:spPr>
        <p:txBody>
          <a:bodyPr spcFirstLastPara="1" wrap="square" lIns="91425" tIns="91425" rIns="91425" bIns="91425" anchor="t" anchorCtr="0">
            <a:spAutoFit/>
          </a:bodyPr>
          <a:lstStyle/>
          <a:p>
            <a:pPr lvl="0"/>
            <a:r>
              <a:rPr lang="en-US" sz="1000" b="1" dirty="0">
                <a:solidFill>
                  <a:srgbClr val="344A9A"/>
                </a:solidFill>
              </a:rPr>
              <a:t>Moritz </a:t>
            </a:r>
            <a:r>
              <a:rPr lang="en-US" sz="1000" b="1" dirty="0" err="1">
                <a:solidFill>
                  <a:srgbClr val="344A9A"/>
                </a:solidFill>
              </a:rPr>
              <a:t>Pischel</a:t>
            </a:r>
            <a:r>
              <a:rPr lang="en-US" sz="1000" b="1" dirty="0">
                <a:solidFill>
                  <a:srgbClr val="344A9A"/>
                </a:solidFill>
              </a:rPr>
              <a:t> </a:t>
            </a:r>
            <a:r>
              <a:rPr lang="de" sz="1000" dirty="0">
                <a:solidFill>
                  <a:srgbClr val="344A9A"/>
                </a:solidFill>
              </a:rPr>
              <a:t>(PhD </a:t>
            </a:r>
            <a:r>
              <a:rPr lang="en-US" sz="1000" dirty="0">
                <a:solidFill>
                  <a:srgbClr val="344A9A"/>
                </a:solidFill>
              </a:rPr>
              <a:t>in </a:t>
            </a:r>
            <a:r>
              <a:rPr lang="en-US" sz="1000" dirty="0" err="1">
                <a:solidFill>
                  <a:srgbClr val="344A9A"/>
                </a:solidFill>
              </a:rPr>
              <a:t>SMiP</a:t>
            </a:r>
            <a:r>
              <a:rPr lang="de" sz="1000" dirty="0">
                <a:solidFill>
                  <a:srgbClr val="344A9A"/>
                </a:solidFill>
              </a:rPr>
              <a:t>, Psychology)</a:t>
            </a:r>
            <a:endParaRPr sz="1000" dirty="0"/>
          </a:p>
        </p:txBody>
      </p:sp>
      <p:pic>
        <p:nvPicPr>
          <p:cNvPr id="2" name="Grafik 1">
            <a:extLst>
              <a:ext uri="{FF2B5EF4-FFF2-40B4-BE49-F238E27FC236}">
                <a16:creationId xmlns:a16="http://schemas.microsoft.com/office/drawing/2014/main" id="{D094ADC6-7B21-4799-B4D5-94CC1D8D0234}"/>
              </a:ext>
            </a:extLst>
          </p:cNvPr>
          <p:cNvPicPr>
            <a:picLocks noChangeAspect="1"/>
          </p:cNvPicPr>
          <p:nvPr/>
        </p:nvPicPr>
        <p:blipFill>
          <a:blip r:embed="rId20"/>
          <a:stretch>
            <a:fillRect/>
          </a:stretch>
        </p:blipFill>
        <p:spPr>
          <a:xfrm>
            <a:off x="3108901" y="3250546"/>
            <a:ext cx="379293" cy="484900"/>
          </a:xfrm>
          <a:prstGeom prst="rect">
            <a:avLst/>
          </a:prstGeom>
        </p:spPr>
      </p:pic>
      <p:sp>
        <p:nvSpPr>
          <p:cNvPr id="44" name="Google Shape;426;p60">
            <a:extLst>
              <a:ext uri="{FF2B5EF4-FFF2-40B4-BE49-F238E27FC236}">
                <a16:creationId xmlns:a16="http://schemas.microsoft.com/office/drawing/2014/main" id="{BEB578C6-13E7-4873-BCC8-91F0E4FB9A7C}"/>
              </a:ext>
            </a:extLst>
          </p:cNvPr>
          <p:cNvSpPr txBox="1"/>
          <p:nvPr/>
        </p:nvSpPr>
        <p:spPr>
          <a:xfrm>
            <a:off x="3574483" y="3367663"/>
            <a:ext cx="2728921" cy="338524"/>
          </a:xfrm>
          <a:prstGeom prst="rect">
            <a:avLst/>
          </a:prstGeom>
          <a:noFill/>
          <a:ln>
            <a:noFill/>
          </a:ln>
        </p:spPr>
        <p:txBody>
          <a:bodyPr spcFirstLastPara="1" wrap="square" lIns="91425" tIns="91425" rIns="91425" bIns="91425" anchor="t" anchorCtr="0">
            <a:spAutoFit/>
          </a:bodyPr>
          <a:lstStyle/>
          <a:p>
            <a:r>
              <a:rPr lang="en-US" sz="1000" b="1" dirty="0"/>
              <a:t>Christophe Becht</a:t>
            </a:r>
            <a:r>
              <a:rPr lang="en-US" sz="1000" b="1" dirty="0">
                <a:solidFill>
                  <a:srgbClr val="344A9A"/>
                </a:solidFill>
              </a:rPr>
              <a:t> </a:t>
            </a:r>
            <a:r>
              <a:rPr lang="de" sz="1000" dirty="0">
                <a:solidFill>
                  <a:srgbClr val="344A9A"/>
                </a:solidFill>
              </a:rPr>
              <a:t>(</a:t>
            </a:r>
            <a:r>
              <a:rPr lang="en-US" sz="1000" dirty="0">
                <a:solidFill>
                  <a:srgbClr val="344A9A"/>
                </a:solidFill>
              </a:rPr>
              <a:t>Student</a:t>
            </a:r>
            <a:r>
              <a:rPr lang="de" sz="1000" dirty="0">
                <a:solidFill>
                  <a:srgbClr val="344A9A"/>
                </a:solidFill>
              </a:rPr>
              <a:t>, </a:t>
            </a:r>
            <a:r>
              <a:rPr lang="de" sz="1000" dirty="0">
                <a:solidFill>
                  <a:schemeClr val="lt1"/>
                </a:solidFill>
              </a:rPr>
              <a:t>Psychology</a:t>
            </a:r>
            <a:r>
              <a:rPr lang="de" sz="1000" dirty="0">
                <a:solidFill>
                  <a:srgbClr val="344A9A"/>
                </a:solidFill>
              </a:rPr>
              <a:t>)</a:t>
            </a:r>
            <a:endParaRPr sz="1000" dirty="0">
              <a:solidFill>
                <a:srgbClr val="344A9A"/>
              </a:solidFill>
            </a:endParaRPr>
          </a:p>
        </p:txBody>
      </p:sp>
      <p:pic>
        <p:nvPicPr>
          <p:cNvPr id="3" name="Grafik 2">
            <a:extLst>
              <a:ext uri="{FF2B5EF4-FFF2-40B4-BE49-F238E27FC236}">
                <a16:creationId xmlns:a16="http://schemas.microsoft.com/office/drawing/2014/main" id="{EA0A6B2E-02E5-4B74-A6AE-3DA01E05B62A}"/>
              </a:ext>
            </a:extLst>
          </p:cNvPr>
          <p:cNvPicPr>
            <a:picLocks noChangeAspect="1"/>
          </p:cNvPicPr>
          <p:nvPr/>
        </p:nvPicPr>
        <p:blipFill>
          <a:blip r:embed="rId21"/>
          <a:stretch>
            <a:fillRect/>
          </a:stretch>
        </p:blipFill>
        <p:spPr>
          <a:xfrm>
            <a:off x="3105187" y="4451743"/>
            <a:ext cx="413474" cy="463224"/>
          </a:xfrm>
          <a:prstGeom prst="rect">
            <a:avLst/>
          </a:prstGeom>
        </p:spPr>
      </p:pic>
      <p:sp>
        <p:nvSpPr>
          <p:cNvPr id="45" name="Google Shape;428;p60">
            <a:extLst>
              <a:ext uri="{FF2B5EF4-FFF2-40B4-BE49-F238E27FC236}">
                <a16:creationId xmlns:a16="http://schemas.microsoft.com/office/drawing/2014/main" id="{9E1FD1F4-982A-4E2B-B8E8-B0314E26E109}"/>
              </a:ext>
            </a:extLst>
          </p:cNvPr>
          <p:cNvSpPr txBox="1"/>
          <p:nvPr/>
        </p:nvSpPr>
        <p:spPr>
          <a:xfrm>
            <a:off x="3591619" y="5195340"/>
            <a:ext cx="2551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b="1" dirty="0">
                <a:solidFill>
                  <a:schemeClr val="lt1"/>
                </a:solidFill>
              </a:rPr>
              <a:t>Dr. </a:t>
            </a:r>
            <a:r>
              <a:rPr lang="en-US" sz="1000" b="1" dirty="0">
                <a:solidFill>
                  <a:schemeClr val="lt1"/>
                </a:solidFill>
              </a:rPr>
              <a:t>Irina </a:t>
            </a:r>
            <a:r>
              <a:rPr lang="en-US" sz="1000" b="1" dirty="0" err="1">
                <a:solidFill>
                  <a:schemeClr val="lt1"/>
                </a:solidFill>
              </a:rPr>
              <a:t>Monno</a:t>
            </a:r>
            <a:r>
              <a:rPr lang="en-US" sz="1000" b="1" dirty="0">
                <a:solidFill>
                  <a:schemeClr val="lt1"/>
                </a:solidFill>
              </a:rPr>
              <a:t> </a:t>
            </a:r>
            <a:r>
              <a:rPr lang="de" sz="1000" dirty="0">
                <a:solidFill>
                  <a:schemeClr val="lt1"/>
                </a:solidFill>
              </a:rPr>
              <a:t>(Psychology)</a:t>
            </a:r>
            <a:endParaRPr sz="1000" dirty="0">
              <a:solidFill>
                <a:schemeClr val="lt2"/>
              </a:solidFill>
            </a:endParaRPr>
          </a:p>
        </p:txBody>
      </p:sp>
      <p:pic>
        <p:nvPicPr>
          <p:cNvPr id="9" name="Grafik 8">
            <a:extLst>
              <a:ext uri="{FF2B5EF4-FFF2-40B4-BE49-F238E27FC236}">
                <a16:creationId xmlns:a16="http://schemas.microsoft.com/office/drawing/2014/main" id="{4CFE3C26-642D-4986-81E2-15E4C3B9019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41936" y="2285291"/>
            <a:ext cx="405464" cy="553669"/>
          </a:xfrm>
          <a:prstGeom prst="rect">
            <a:avLst/>
          </a:prstGeom>
        </p:spPr>
      </p:pic>
      <p:sp>
        <p:nvSpPr>
          <p:cNvPr id="48" name="Google Shape;428;p60">
            <a:extLst>
              <a:ext uri="{FF2B5EF4-FFF2-40B4-BE49-F238E27FC236}">
                <a16:creationId xmlns:a16="http://schemas.microsoft.com/office/drawing/2014/main" id="{811ACEF4-513D-49E5-9FB2-D6583E48937D}"/>
              </a:ext>
            </a:extLst>
          </p:cNvPr>
          <p:cNvSpPr txBox="1"/>
          <p:nvPr/>
        </p:nvSpPr>
        <p:spPr>
          <a:xfrm>
            <a:off x="9488989" y="2368268"/>
            <a:ext cx="2551200" cy="338700"/>
          </a:xfrm>
          <a:prstGeom prst="rect">
            <a:avLst/>
          </a:prstGeom>
          <a:noFill/>
          <a:ln>
            <a:noFill/>
          </a:ln>
        </p:spPr>
        <p:txBody>
          <a:bodyPr spcFirstLastPara="1" wrap="square" lIns="91425" tIns="91425" rIns="91425" bIns="91425" anchor="t" anchorCtr="0">
            <a:spAutoFit/>
          </a:bodyPr>
          <a:lstStyle/>
          <a:p>
            <a:pPr lvl="0"/>
            <a:r>
              <a:rPr lang="en-US" sz="1000" b="1" dirty="0">
                <a:solidFill>
                  <a:schemeClr val="lt1"/>
                </a:solidFill>
              </a:rPr>
              <a:t>Dr. Estefania </a:t>
            </a:r>
            <a:r>
              <a:rPr lang="en-US" sz="1000" b="1" dirty="0" err="1">
                <a:solidFill>
                  <a:schemeClr val="lt1"/>
                </a:solidFill>
              </a:rPr>
              <a:t>Gazzo</a:t>
            </a:r>
            <a:r>
              <a:rPr lang="en-US" sz="1000" b="1" dirty="0">
                <a:solidFill>
                  <a:schemeClr val="lt1"/>
                </a:solidFill>
              </a:rPr>
              <a:t> </a:t>
            </a:r>
            <a:r>
              <a:rPr lang="de" sz="1000" dirty="0">
                <a:solidFill>
                  <a:schemeClr val="lt1"/>
                </a:solidFill>
              </a:rPr>
              <a:t>(Psychology)</a:t>
            </a:r>
            <a:endParaRPr sz="1000" dirty="0">
              <a:solidFill>
                <a:schemeClr val="lt2"/>
              </a:solidFill>
            </a:endParaRPr>
          </a:p>
        </p:txBody>
      </p:sp>
      <p:pic>
        <p:nvPicPr>
          <p:cNvPr id="12" name="Grafik 11">
            <a:extLst>
              <a:ext uri="{FF2B5EF4-FFF2-40B4-BE49-F238E27FC236}">
                <a16:creationId xmlns:a16="http://schemas.microsoft.com/office/drawing/2014/main" id="{2FCDB378-235A-4D52-8EC7-41CB4C6401D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42761" y="3954183"/>
            <a:ext cx="1470940" cy="1470940"/>
          </a:xfrm>
          <a:prstGeom prst="rect">
            <a:avLst/>
          </a:prstGeom>
        </p:spPr>
      </p:pic>
      <p:pic>
        <p:nvPicPr>
          <p:cNvPr id="15" name="Grafik 14">
            <a:extLst>
              <a:ext uri="{FF2B5EF4-FFF2-40B4-BE49-F238E27FC236}">
                <a16:creationId xmlns:a16="http://schemas.microsoft.com/office/drawing/2014/main" id="{F762BC23-496D-4ECE-9B70-7272C104397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621451" y="2957668"/>
            <a:ext cx="432675" cy="576900"/>
          </a:xfrm>
          <a:prstGeom prst="rect">
            <a:avLst/>
          </a:prstGeom>
        </p:spPr>
      </p:pic>
      <p:sp>
        <p:nvSpPr>
          <p:cNvPr id="58" name="Google Shape;397;p59">
            <a:extLst>
              <a:ext uri="{FF2B5EF4-FFF2-40B4-BE49-F238E27FC236}">
                <a16:creationId xmlns:a16="http://schemas.microsoft.com/office/drawing/2014/main" id="{08E47C1E-A459-414F-8975-841B63ADF81A}"/>
              </a:ext>
            </a:extLst>
          </p:cNvPr>
          <p:cNvSpPr txBox="1"/>
          <p:nvPr/>
        </p:nvSpPr>
        <p:spPr>
          <a:xfrm>
            <a:off x="7104501" y="3046299"/>
            <a:ext cx="1727783" cy="369300"/>
          </a:xfrm>
          <a:prstGeom prst="rect">
            <a:avLst/>
          </a:prstGeom>
          <a:noFill/>
          <a:ln>
            <a:noFill/>
          </a:ln>
        </p:spPr>
        <p:txBody>
          <a:bodyPr spcFirstLastPara="1" wrap="square" lIns="91425" tIns="91425" rIns="91425" bIns="91425" anchor="t" anchorCtr="0">
            <a:noAutofit/>
          </a:bodyPr>
          <a:lstStyle/>
          <a:p>
            <a:pPr lvl="0">
              <a:lnSpc>
                <a:spcPct val="115000"/>
              </a:lnSpc>
              <a:spcBef>
                <a:spcPts val="500"/>
              </a:spcBef>
              <a:buClr>
                <a:schemeClr val="lt2"/>
              </a:buClr>
              <a:buSzPts val="1100"/>
            </a:pPr>
            <a:r>
              <a:rPr lang="en-US" sz="1000" b="1" dirty="0">
                <a:solidFill>
                  <a:schemeClr val="lt1"/>
                </a:solidFill>
              </a:rPr>
              <a:t>Prof. Dr. Rui Mata</a:t>
            </a:r>
            <a:endParaRPr lang="de" sz="1000" b="1" dirty="0">
              <a:solidFill>
                <a:schemeClr val="lt1"/>
              </a:solidFill>
            </a:endParaRPr>
          </a:p>
        </p:txBody>
      </p:sp>
      <p:pic>
        <p:nvPicPr>
          <p:cNvPr id="10" name="Grafik 9">
            <a:extLst>
              <a:ext uri="{FF2B5EF4-FFF2-40B4-BE49-F238E27FC236}">
                <a16:creationId xmlns:a16="http://schemas.microsoft.com/office/drawing/2014/main" id="{35A88E90-121A-438A-8565-542691A4EB6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21451" y="4319536"/>
            <a:ext cx="2443800" cy="626224"/>
          </a:xfrm>
          <a:prstGeom prst="rect">
            <a:avLst/>
          </a:prstGeom>
        </p:spPr>
      </p:pic>
    </p:spTree>
    <p:extLst>
      <p:ext uri="{BB962C8B-B14F-4D97-AF65-F5344CB8AC3E}">
        <p14:creationId xmlns:p14="http://schemas.microsoft.com/office/powerpoint/2010/main" val="5173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262913" y="43615"/>
            <a:ext cx="11341100" cy="488890"/>
          </a:xfrm>
        </p:spPr>
        <p:txBody>
          <a:bodyPr/>
          <a:lstStyle/>
          <a:p>
            <a:r>
              <a:rPr lang="de-DE" dirty="0"/>
              <a:t>References</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262914" y="460445"/>
            <a:ext cx="11341099" cy="6353940"/>
          </a:xfrm>
        </p:spPr>
        <p:txBody>
          <a:bodyPr/>
          <a:lstStyle/>
          <a:p>
            <a:pPr>
              <a:lnSpc>
                <a:spcPct val="100000"/>
              </a:lnSpc>
            </a:pPr>
            <a:r>
              <a:rPr lang="en-US" sz="400" dirty="0" err="1"/>
              <a:t>Bianconi</a:t>
            </a:r>
            <a:r>
              <a:rPr lang="en-US" sz="400" dirty="0"/>
              <a:t>, G. (2018). </a:t>
            </a:r>
            <a:r>
              <a:rPr lang="en-US" sz="400" i="1" dirty="0"/>
              <a:t>Multilayer Networks: Structure and Function</a:t>
            </a:r>
            <a:r>
              <a:rPr lang="en-US" sz="400" dirty="0"/>
              <a:t>. Oxford University Press.</a:t>
            </a:r>
          </a:p>
          <a:p>
            <a:pPr>
              <a:lnSpc>
                <a:spcPct val="100000"/>
              </a:lnSpc>
            </a:pPr>
            <a:r>
              <a:rPr lang="de-DE" sz="400" dirty="0"/>
              <a:t>Böschen, S., Grunwald, A., Krings, B.-J., &amp; Rösch, C. (2021). </a:t>
            </a:r>
            <a:r>
              <a:rPr lang="de-DE" sz="400" i="1" dirty="0"/>
              <a:t>Technikfolgenabschätzung: Handbuch für Wissenschaft und Praxis</a:t>
            </a:r>
            <a:r>
              <a:rPr lang="de-DE" sz="400" dirty="0"/>
              <a:t>. Nomos Verlag.</a:t>
            </a:r>
            <a:endParaRPr lang="en-US" sz="400" dirty="0"/>
          </a:p>
          <a:p>
            <a:pPr>
              <a:lnSpc>
                <a:spcPct val="100000"/>
              </a:lnSpc>
            </a:pPr>
            <a:r>
              <a:rPr lang="en-US" sz="400" dirty="0" err="1"/>
              <a:t>Collingridge</a:t>
            </a:r>
            <a:r>
              <a:rPr lang="en-US" sz="400" dirty="0"/>
              <a:t>, D. (1980). </a:t>
            </a:r>
            <a:r>
              <a:rPr lang="en-US" sz="400" i="1" dirty="0"/>
              <a:t>Social Control of Technology</a:t>
            </a:r>
            <a:r>
              <a:rPr lang="en-US" sz="400" dirty="0"/>
              <a:t>. Milton Keynes: Open University Press.</a:t>
            </a:r>
            <a:endParaRPr lang="de-DE" sz="400" dirty="0"/>
          </a:p>
          <a:p>
            <a:pPr>
              <a:lnSpc>
                <a:spcPct val="100000"/>
              </a:lnSpc>
            </a:pPr>
            <a:r>
              <a:rPr lang="en-US" sz="400" dirty="0" err="1"/>
              <a:t>Crutzen</a:t>
            </a:r>
            <a:r>
              <a:rPr lang="en-US" sz="400" dirty="0"/>
              <a:t>, P. J. (2002). Geology of mankind. </a:t>
            </a:r>
            <a:r>
              <a:rPr lang="en-US" sz="400" i="1" dirty="0"/>
              <a:t>Nature</a:t>
            </a:r>
            <a:r>
              <a:rPr lang="en-US" sz="400" dirty="0"/>
              <a:t>, </a:t>
            </a:r>
            <a:r>
              <a:rPr lang="en-US" sz="400" i="1" dirty="0"/>
              <a:t>415</a:t>
            </a:r>
            <a:r>
              <a:rPr lang="en-US" sz="400" dirty="0"/>
              <a:t>(6867), Article 6867. </a:t>
            </a:r>
            <a:r>
              <a:rPr lang="en-US" sz="400" dirty="0">
                <a:hlinkClick r:id="rId3"/>
              </a:rPr>
              <a:t>https://doi.org/10.1038/415023a</a:t>
            </a:r>
            <a:endParaRPr lang="en-US" sz="400" dirty="0"/>
          </a:p>
          <a:p>
            <a:pPr>
              <a:lnSpc>
                <a:spcPct val="100000"/>
              </a:lnSpc>
            </a:pPr>
            <a:r>
              <a:rPr lang="en-US" sz="400" dirty="0" err="1"/>
              <a:t>Crutzen</a:t>
            </a:r>
            <a:r>
              <a:rPr lang="en-US" sz="400" dirty="0"/>
              <a:t>, P. J., &amp; Stoermer, E. F. (2000). The ‘Anthropocene.’ </a:t>
            </a:r>
            <a:r>
              <a:rPr lang="en-US" sz="400" i="1" dirty="0"/>
              <a:t>IGBP’s Global Change Newsletter</a:t>
            </a:r>
            <a:r>
              <a:rPr lang="en-US" sz="400" dirty="0"/>
              <a:t>, 17–18.</a:t>
            </a:r>
          </a:p>
          <a:p>
            <a:pPr>
              <a:lnSpc>
                <a:spcPct val="100000"/>
              </a:lnSpc>
            </a:pPr>
            <a:r>
              <a:rPr lang="en-US" sz="400" dirty="0"/>
              <a:t>Davies, S. R., </a:t>
            </a:r>
            <a:r>
              <a:rPr lang="en-US" sz="400" dirty="0" err="1"/>
              <a:t>Macnaghten</a:t>
            </a:r>
            <a:r>
              <a:rPr lang="en-US" sz="400" dirty="0"/>
              <a:t>, M., &amp; </a:t>
            </a:r>
            <a:r>
              <a:rPr lang="en-US" sz="400" dirty="0" err="1"/>
              <a:t>Kearnes</a:t>
            </a:r>
            <a:r>
              <a:rPr lang="en-US" sz="400" dirty="0"/>
              <a:t>, M. (2009). </a:t>
            </a:r>
            <a:r>
              <a:rPr lang="en-US" sz="400" i="1" dirty="0"/>
              <a:t>Reconfiguring responsibility: Deepening debate on nanotechnology: A research report from the DEEPEN Project</a:t>
            </a:r>
            <a:r>
              <a:rPr lang="en-US" sz="400" dirty="0"/>
              <a:t> [Project Report]. Durham University. </a:t>
            </a:r>
            <a:r>
              <a:rPr lang="en-US" sz="400" dirty="0">
                <a:hlinkClick r:id="rId4"/>
              </a:rPr>
              <a:t>http://dro.dur.ac.uk/6399/</a:t>
            </a:r>
            <a:endParaRPr lang="en-US" sz="400" dirty="0"/>
          </a:p>
          <a:p>
            <a:pPr>
              <a:lnSpc>
                <a:spcPct val="100000"/>
              </a:lnSpc>
            </a:pPr>
            <a:r>
              <a:rPr lang="en-US" sz="400" dirty="0"/>
              <a:t>Davies, S. R., &amp; </a:t>
            </a:r>
            <a:r>
              <a:rPr lang="en-US" sz="400" dirty="0" err="1"/>
              <a:t>Macnaghten</a:t>
            </a:r>
            <a:r>
              <a:rPr lang="en-US" sz="400" dirty="0"/>
              <a:t>, P. (2010). Narratives of Mastery and Resistance: Lay Ethics of Nanotechnology. </a:t>
            </a:r>
            <a:r>
              <a:rPr lang="en-US" sz="400" i="1" dirty="0" err="1"/>
              <a:t>NanoEthics</a:t>
            </a:r>
            <a:r>
              <a:rPr lang="en-US" sz="400" dirty="0"/>
              <a:t>, </a:t>
            </a:r>
            <a:r>
              <a:rPr lang="en-US" sz="400" i="1" dirty="0"/>
              <a:t>4</a:t>
            </a:r>
            <a:r>
              <a:rPr lang="en-US" sz="400" dirty="0"/>
              <a:t>(2), 141–151. </a:t>
            </a:r>
            <a:r>
              <a:rPr lang="en-US" sz="400" dirty="0">
                <a:hlinkClick r:id="rId5"/>
              </a:rPr>
              <a:t>https://doi.org/10.1007/s11569-010-0096-5</a:t>
            </a:r>
            <a:endParaRPr lang="en-US" sz="400" dirty="0"/>
          </a:p>
          <a:p>
            <a:pPr>
              <a:lnSpc>
                <a:spcPct val="100000"/>
              </a:lnSpc>
            </a:pPr>
            <a:r>
              <a:rPr lang="en-US" sz="400" dirty="0" err="1"/>
              <a:t>Düwell</a:t>
            </a:r>
            <a:r>
              <a:rPr lang="en-US" sz="400" dirty="0"/>
              <a:t>, M. (2009). </a:t>
            </a:r>
            <a:r>
              <a:rPr lang="en-US" sz="400" dirty="0" err="1"/>
              <a:t>Wofür</a:t>
            </a:r>
            <a:r>
              <a:rPr lang="en-US" sz="400" dirty="0"/>
              <a:t> </a:t>
            </a:r>
            <a:r>
              <a:rPr lang="en-US" sz="400" dirty="0" err="1"/>
              <a:t>braucht</a:t>
            </a:r>
            <a:r>
              <a:rPr lang="en-US" sz="400" dirty="0"/>
              <a:t> die </a:t>
            </a:r>
            <a:r>
              <a:rPr lang="en-US" sz="400" dirty="0" err="1"/>
              <a:t>Medizinethik</a:t>
            </a:r>
            <a:r>
              <a:rPr lang="en-US" sz="400" dirty="0"/>
              <a:t> </a:t>
            </a:r>
            <a:r>
              <a:rPr lang="en-US" sz="400" dirty="0" err="1"/>
              <a:t>empirische</a:t>
            </a:r>
            <a:r>
              <a:rPr lang="en-US" sz="400" dirty="0"/>
              <a:t> </a:t>
            </a:r>
            <a:r>
              <a:rPr lang="en-US" sz="400" dirty="0" err="1"/>
              <a:t>Methoden</a:t>
            </a:r>
            <a:r>
              <a:rPr lang="en-US" sz="400" dirty="0"/>
              <a:t>? </a:t>
            </a:r>
            <a:r>
              <a:rPr lang="en-US" sz="400" i="1" dirty="0" err="1"/>
              <a:t>Ethik</a:t>
            </a:r>
            <a:r>
              <a:rPr lang="en-US" sz="400" i="1" dirty="0"/>
              <a:t> in der </a:t>
            </a:r>
            <a:r>
              <a:rPr lang="en-US" sz="400" i="1" dirty="0" err="1"/>
              <a:t>Medizin</a:t>
            </a:r>
            <a:r>
              <a:rPr lang="en-US" sz="400" dirty="0"/>
              <a:t>, </a:t>
            </a:r>
            <a:r>
              <a:rPr lang="en-US" sz="400" i="1" dirty="0"/>
              <a:t>21</a:t>
            </a:r>
            <a:r>
              <a:rPr lang="en-US" sz="400" dirty="0"/>
              <a:t>(3), 201–211. </a:t>
            </a:r>
            <a:r>
              <a:rPr lang="en-US" sz="400" dirty="0">
                <a:hlinkClick r:id="rId6"/>
              </a:rPr>
              <a:t>https://doi.org/10.1007/s00481-009-0019-6</a:t>
            </a:r>
            <a:endParaRPr lang="en-US" sz="400" dirty="0"/>
          </a:p>
          <a:p>
            <a:pPr>
              <a:lnSpc>
                <a:spcPct val="100000"/>
              </a:lnSpc>
            </a:pPr>
            <a:r>
              <a:rPr lang="en-US" sz="400" dirty="0"/>
              <a:t>Fenn, J., Helm, J. F., </a:t>
            </a:r>
            <a:r>
              <a:rPr lang="en-US" sz="400" dirty="0" err="1"/>
              <a:t>Höfele</a:t>
            </a:r>
            <a:r>
              <a:rPr lang="en-US" sz="400" dirty="0"/>
              <a:t>, P., </a:t>
            </a:r>
            <a:r>
              <a:rPr lang="en-US" sz="400" dirty="0" err="1"/>
              <a:t>Kulbe</a:t>
            </a:r>
            <a:r>
              <a:rPr lang="en-US" sz="400" dirty="0"/>
              <a:t>, L., Ernst, A., &amp; </a:t>
            </a:r>
            <a:r>
              <a:rPr lang="en-US" sz="400" dirty="0" err="1"/>
              <a:t>Kiesel</a:t>
            </a:r>
            <a:r>
              <a:rPr lang="en-US" sz="400" dirty="0"/>
              <a:t>, A. (2023). Identifying key-psychological factors influencing the acceptance of yet emerging technologies–A multi-method-approach to inform climate policy. </a:t>
            </a:r>
            <a:r>
              <a:rPr lang="en-US" sz="400" i="1" dirty="0"/>
              <a:t>PLOS Climate</a:t>
            </a:r>
            <a:r>
              <a:rPr lang="en-US" sz="400" dirty="0"/>
              <a:t>, </a:t>
            </a:r>
            <a:r>
              <a:rPr lang="en-US" sz="400" i="1" dirty="0"/>
              <a:t>2</a:t>
            </a:r>
            <a:r>
              <a:rPr lang="en-US" sz="400" dirty="0"/>
              <a:t>(6), 1–25. </a:t>
            </a:r>
            <a:r>
              <a:rPr lang="en-US" sz="400" dirty="0">
                <a:hlinkClick r:id="rId7"/>
              </a:rPr>
              <a:t>https://doi.org/10.1371/journal.pclm.0000207</a:t>
            </a:r>
            <a:endParaRPr lang="en-US" sz="400" dirty="0"/>
          </a:p>
          <a:p>
            <a:pPr>
              <a:lnSpc>
                <a:spcPct val="100000"/>
              </a:lnSpc>
            </a:pPr>
            <a:r>
              <a:rPr lang="en-US" sz="400" dirty="0"/>
              <a:t>Grunwald, A. (1999). Technology assessment or ethics of technology? </a:t>
            </a:r>
            <a:r>
              <a:rPr lang="en-US" sz="400" i="1" dirty="0"/>
              <a:t>Ethical Perspectives</a:t>
            </a:r>
            <a:r>
              <a:rPr lang="en-US" sz="400" dirty="0"/>
              <a:t>, </a:t>
            </a:r>
            <a:r>
              <a:rPr lang="en-US" sz="400" i="1" dirty="0"/>
              <a:t>6</a:t>
            </a:r>
            <a:r>
              <a:rPr lang="en-US" sz="400" dirty="0"/>
              <a:t>(2), 170–182. </a:t>
            </a:r>
            <a:r>
              <a:rPr lang="en-US" sz="400" dirty="0">
                <a:hlinkClick r:id="rId8"/>
              </a:rPr>
              <a:t>https://doi.org/10.2143/EP.6.2.505355</a:t>
            </a:r>
            <a:endParaRPr lang="en-US" sz="400" dirty="0"/>
          </a:p>
          <a:p>
            <a:pPr>
              <a:lnSpc>
                <a:spcPct val="100000"/>
              </a:lnSpc>
            </a:pPr>
            <a:r>
              <a:rPr lang="de-DE" sz="400" dirty="0"/>
              <a:t>Grunwald, A. (2022). </a:t>
            </a:r>
            <a:r>
              <a:rPr lang="de-DE" sz="400" i="1" dirty="0"/>
              <a:t>Technikfolgenabschätzung: Einführung</a:t>
            </a:r>
            <a:r>
              <a:rPr lang="de-DE" sz="400" dirty="0"/>
              <a:t>. Nomos Verlag.</a:t>
            </a:r>
          </a:p>
          <a:p>
            <a:pPr>
              <a:lnSpc>
                <a:spcPct val="100000"/>
              </a:lnSpc>
            </a:pPr>
            <a:r>
              <a:rPr lang="de-DE" sz="400" dirty="0"/>
              <a:t>Grunwald, A., &amp; </a:t>
            </a:r>
            <a:r>
              <a:rPr lang="de-DE" sz="400" dirty="0" err="1"/>
              <a:t>Hillerbrand</a:t>
            </a:r>
            <a:r>
              <a:rPr lang="de-DE" sz="400" dirty="0"/>
              <a:t>, R. (2021). </a:t>
            </a:r>
            <a:r>
              <a:rPr lang="de-DE" sz="400" i="1" dirty="0"/>
              <a:t>Handbuch Technikethik</a:t>
            </a:r>
            <a:r>
              <a:rPr lang="de-DE" sz="400" dirty="0"/>
              <a:t>. J. B. Metzler. </a:t>
            </a:r>
            <a:r>
              <a:rPr lang="de-DE" sz="400" dirty="0">
                <a:hlinkClick r:id="rId9"/>
              </a:rPr>
              <a:t>https://link.springer.com/book/10.1007/978-3-476-04901-8</a:t>
            </a:r>
            <a:endParaRPr lang="de-DE" sz="400" dirty="0"/>
          </a:p>
          <a:p>
            <a:pPr>
              <a:lnSpc>
                <a:spcPct val="100000"/>
              </a:lnSpc>
            </a:pPr>
            <a:r>
              <a:rPr lang="en-US" sz="400" dirty="0"/>
              <a:t>Gros, W. J., Reuter, L. S., </a:t>
            </a:r>
            <a:r>
              <a:rPr lang="en-US" sz="400" dirty="0" err="1"/>
              <a:t>Sprich</a:t>
            </a:r>
            <a:r>
              <a:rPr lang="en-US" sz="400" dirty="0"/>
              <a:t>, J., </a:t>
            </a:r>
            <a:r>
              <a:rPr lang="en-US" sz="400" dirty="0" err="1"/>
              <a:t>Schuldzinski</a:t>
            </a:r>
            <a:r>
              <a:rPr lang="en-US" sz="400" dirty="0"/>
              <a:t>, D., Fenn, J., &amp; </a:t>
            </a:r>
            <a:r>
              <a:rPr lang="en-US" sz="400" dirty="0" err="1"/>
              <a:t>Kiesel</a:t>
            </a:r>
            <a:r>
              <a:rPr lang="en-US" sz="400" dirty="0"/>
              <a:t>, A. (submitted manuscript). </a:t>
            </a:r>
            <a:r>
              <a:rPr lang="en-US" sz="400" i="1" dirty="0"/>
              <a:t>Cognitive-Affective Maps (CAMs) as Measurement Tool – Elaboration of Quantitative and Qualitative Test-Retest Reliability</a:t>
            </a:r>
            <a:r>
              <a:rPr lang="en-US" sz="400" dirty="0"/>
              <a:t>.</a:t>
            </a:r>
            <a:endParaRPr lang="de-DE" sz="400" dirty="0"/>
          </a:p>
          <a:p>
            <a:pPr>
              <a:lnSpc>
                <a:spcPct val="100000"/>
              </a:lnSpc>
            </a:pPr>
            <a:r>
              <a:rPr lang="en-US" sz="400" dirty="0" err="1"/>
              <a:t>Guston</a:t>
            </a:r>
            <a:r>
              <a:rPr lang="en-US" sz="400" dirty="0"/>
              <a:t>, D. H., &amp; </a:t>
            </a:r>
            <a:r>
              <a:rPr lang="en-US" sz="400" dirty="0" err="1"/>
              <a:t>Sarewitz</a:t>
            </a:r>
            <a:r>
              <a:rPr lang="en-US" sz="400" dirty="0"/>
              <a:t>, D. (2002). Real-time technology assessment. </a:t>
            </a:r>
            <a:r>
              <a:rPr lang="en-US" sz="400" i="1" dirty="0"/>
              <a:t>Technology in Society</a:t>
            </a:r>
            <a:r>
              <a:rPr lang="en-US" sz="400" dirty="0"/>
              <a:t>, </a:t>
            </a:r>
            <a:r>
              <a:rPr lang="en-US" sz="400" i="1" dirty="0"/>
              <a:t>24</a:t>
            </a:r>
            <a:r>
              <a:rPr lang="en-US" sz="400" dirty="0"/>
              <a:t>(1), 93–109. </a:t>
            </a:r>
            <a:r>
              <a:rPr lang="en-US" sz="400" dirty="0">
                <a:hlinkClick r:id="rId10"/>
              </a:rPr>
              <a:t>https://doi.org/10.1016/S0160-791X(01)00047-1</a:t>
            </a:r>
            <a:endParaRPr lang="en-US" sz="400" dirty="0"/>
          </a:p>
          <a:p>
            <a:pPr>
              <a:lnSpc>
                <a:spcPct val="100000"/>
              </a:lnSpc>
            </a:pPr>
            <a:r>
              <a:rPr lang="en-US" sz="400" dirty="0"/>
              <a:t>Homer-Dixon, T., Maynard, J. L., </a:t>
            </a:r>
            <a:r>
              <a:rPr lang="en-US" sz="400" dirty="0" err="1"/>
              <a:t>Mildenberger</a:t>
            </a:r>
            <a:r>
              <a:rPr lang="en-US" sz="400" dirty="0"/>
              <a:t>, M., </a:t>
            </a:r>
            <a:r>
              <a:rPr lang="en-US" sz="400" dirty="0" err="1"/>
              <a:t>Milkoreit</a:t>
            </a:r>
            <a:r>
              <a:rPr lang="en-US" sz="400" dirty="0"/>
              <a:t>, M., Mock, S. J., </a:t>
            </a:r>
            <a:r>
              <a:rPr lang="en-US" sz="400" dirty="0" err="1"/>
              <a:t>Quilley</a:t>
            </a:r>
            <a:r>
              <a:rPr lang="en-US" sz="400" dirty="0"/>
              <a:t>, S., </a:t>
            </a:r>
            <a:r>
              <a:rPr lang="en-US" sz="400" dirty="0" err="1"/>
              <a:t>Schröder</a:t>
            </a:r>
            <a:r>
              <a:rPr lang="en-US" sz="400" dirty="0"/>
              <a:t>, T., &amp; </a:t>
            </a:r>
            <a:r>
              <a:rPr lang="en-US" sz="400" dirty="0" err="1"/>
              <a:t>Thagard</a:t>
            </a:r>
            <a:r>
              <a:rPr lang="en-US" sz="400" dirty="0"/>
              <a:t>, P. (2013). A Complex Systems Approach to the Study of Ideology: Cognitive-Affective Structures and the Dynamics of Belief Systems. </a:t>
            </a:r>
            <a:r>
              <a:rPr lang="en-US" sz="400" i="1" dirty="0"/>
              <a:t>Journal of Social and Political Psychology</a:t>
            </a:r>
            <a:r>
              <a:rPr lang="en-US" sz="400" dirty="0"/>
              <a:t>, </a:t>
            </a:r>
            <a:r>
              <a:rPr lang="en-US" sz="400" i="1" dirty="0"/>
              <a:t>1</a:t>
            </a:r>
            <a:r>
              <a:rPr lang="en-US" sz="400" dirty="0"/>
              <a:t>(1), Article 1. </a:t>
            </a:r>
            <a:r>
              <a:rPr lang="en-US" sz="400" dirty="0">
                <a:hlinkClick r:id="rId11"/>
              </a:rPr>
              <a:t>https://doi.org/10.5964/jspp.v1i1.36</a:t>
            </a:r>
            <a:endParaRPr lang="en-US" sz="400" dirty="0"/>
          </a:p>
          <a:p>
            <a:pPr>
              <a:lnSpc>
                <a:spcPct val="100000"/>
              </a:lnSpc>
            </a:pPr>
            <a:r>
              <a:rPr lang="en-US" sz="400" dirty="0" err="1"/>
              <a:t>Höfele</a:t>
            </a:r>
            <a:r>
              <a:rPr lang="en-US" sz="400" dirty="0"/>
              <a:t>, P., Reuter, L., </a:t>
            </a:r>
            <a:r>
              <a:rPr lang="en-US" sz="400" dirty="0" err="1"/>
              <a:t>Estadieu</a:t>
            </a:r>
            <a:r>
              <a:rPr lang="en-US" sz="400" dirty="0"/>
              <a:t>, L., </a:t>
            </a:r>
            <a:r>
              <a:rPr lang="en-US" sz="400" dirty="0" err="1"/>
              <a:t>Livanec</a:t>
            </a:r>
            <a:r>
              <a:rPr lang="en-US" sz="400" dirty="0"/>
              <a:t>, S., Stumpf, M., &amp; </a:t>
            </a:r>
            <a:r>
              <a:rPr lang="en-US" sz="400" dirty="0" err="1"/>
              <a:t>Kiesel</a:t>
            </a:r>
            <a:r>
              <a:rPr lang="en-US" sz="400" dirty="0"/>
              <a:t>, A. (2022). Connecting the methods of psychology and philosophy: Applying Cognitive-Affective Maps (CAMs) to identify ethical principles underlying the evaluation of bioinspired technologies. </a:t>
            </a:r>
            <a:r>
              <a:rPr lang="en-US" sz="400" i="1" dirty="0"/>
              <a:t>Philosophical Psychology</a:t>
            </a:r>
            <a:r>
              <a:rPr lang="en-US" sz="400" dirty="0"/>
              <a:t>, </a:t>
            </a:r>
            <a:r>
              <a:rPr lang="en-US" sz="400" i="1" dirty="0"/>
              <a:t>0</a:t>
            </a:r>
            <a:r>
              <a:rPr lang="en-US" sz="400" dirty="0"/>
              <a:t>(0), 1–24. </a:t>
            </a:r>
            <a:r>
              <a:rPr lang="en-US" sz="400" dirty="0">
                <a:hlinkClick r:id="rId12"/>
              </a:rPr>
              <a:t>https://doi.org/10.1080/09515089.2022.2113770</a:t>
            </a:r>
            <a:endParaRPr lang="de-DE" sz="400" dirty="0"/>
          </a:p>
          <a:p>
            <a:pPr>
              <a:lnSpc>
                <a:spcPct val="100000"/>
              </a:lnSpc>
            </a:pPr>
            <a:r>
              <a:rPr lang="en-US" sz="400" dirty="0"/>
              <a:t>Jacobs, J. (2002). </a:t>
            </a:r>
            <a:r>
              <a:rPr lang="en-US" sz="400" i="1" dirty="0"/>
              <a:t>Dimensions of Moral Theory: An Introduction to Metaethics and Moral Psychology</a:t>
            </a:r>
            <a:r>
              <a:rPr lang="en-US" sz="400" dirty="0"/>
              <a:t>. Blackwell Publishers.</a:t>
            </a:r>
          </a:p>
          <a:p>
            <a:pPr>
              <a:lnSpc>
                <a:spcPct val="100000"/>
              </a:lnSpc>
            </a:pPr>
            <a:r>
              <a:rPr lang="en-US" sz="400" dirty="0" err="1"/>
              <a:t>Kosow</a:t>
            </a:r>
            <a:r>
              <a:rPr lang="en-US" sz="400" dirty="0"/>
              <a:t>, H., &amp; </a:t>
            </a:r>
            <a:r>
              <a:rPr lang="en-US" sz="400" dirty="0" err="1"/>
              <a:t>Gassner</a:t>
            </a:r>
            <a:r>
              <a:rPr lang="en-US" sz="400" dirty="0"/>
              <a:t>, R. (2008). </a:t>
            </a:r>
            <a:r>
              <a:rPr lang="en-US" sz="400" i="1" dirty="0"/>
              <a:t>Methods of Future and Scenario Analysis: Overview, Assessment, and Selection Criteria</a:t>
            </a:r>
            <a:r>
              <a:rPr lang="en-US" sz="400" dirty="0"/>
              <a:t> (Vol. 39). </a:t>
            </a:r>
            <a:r>
              <a:rPr lang="en-US" sz="400" dirty="0" err="1"/>
              <a:t>Deutsches</a:t>
            </a:r>
            <a:r>
              <a:rPr lang="en-US" sz="400" dirty="0"/>
              <a:t> </a:t>
            </a:r>
            <a:r>
              <a:rPr lang="en-US" sz="400" dirty="0" err="1"/>
              <a:t>Institut</a:t>
            </a:r>
            <a:r>
              <a:rPr lang="en-US" sz="400" dirty="0"/>
              <a:t> </a:t>
            </a:r>
            <a:r>
              <a:rPr lang="en-US" sz="400" dirty="0" err="1"/>
              <a:t>für</a:t>
            </a:r>
            <a:r>
              <a:rPr lang="en-US" sz="400" dirty="0"/>
              <a:t> </a:t>
            </a:r>
            <a:r>
              <a:rPr lang="en-US" sz="400" dirty="0" err="1"/>
              <a:t>Entwicklungspolitik</a:t>
            </a:r>
            <a:r>
              <a:rPr lang="en-US" sz="400" dirty="0"/>
              <a:t> </a:t>
            </a:r>
            <a:r>
              <a:rPr lang="en-US" sz="400" dirty="0" err="1"/>
              <a:t>gGmbH</a:t>
            </a:r>
            <a:r>
              <a:rPr lang="en-US" sz="400" dirty="0"/>
              <a:t>. </a:t>
            </a:r>
            <a:r>
              <a:rPr lang="en-US" sz="400" dirty="0">
                <a:hlinkClick r:id="rId13"/>
              </a:rPr>
              <a:t>https://www.ssoar.info/ssoar/handle/document/19366</a:t>
            </a:r>
            <a:endParaRPr lang="en-US" sz="400" dirty="0"/>
          </a:p>
          <a:p>
            <a:pPr>
              <a:lnSpc>
                <a:spcPct val="100000"/>
              </a:lnSpc>
            </a:pPr>
            <a:r>
              <a:rPr lang="en-US" sz="400" dirty="0"/>
              <a:t>Leiserowitz, A. A. (2006). Climate Change Risk Perception and Policy Preferences: The Role of Affect, Imagery, and Values. </a:t>
            </a:r>
            <a:r>
              <a:rPr lang="en-US" sz="400" i="1" dirty="0"/>
              <a:t>Climatic Change</a:t>
            </a:r>
            <a:r>
              <a:rPr lang="en-US" sz="400" dirty="0"/>
              <a:t>, </a:t>
            </a:r>
            <a:r>
              <a:rPr lang="en-US" sz="400" i="1" dirty="0"/>
              <a:t>77</a:t>
            </a:r>
            <a:r>
              <a:rPr lang="en-US" sz="400" dirty="0"/>
              <a:t>(1), 45–72. </a:t>
            </a:r>
            <a:r>
              <a:rPr lang="en-US" sz="400" dirty="0">
                <a:hlinkClick r:id="rId14"/>
              </a:rPr>
              <a:t>https://doi.org/10.1007/s10584-006-9059-9</a:t>
            </a:r>
            <a:endParaRPr lang="en-US" sz="400" dirty="0"/>
          </a:p>
          <a:p>
            <a:pPr>
              <a:lnSpc>
                <a:spcPct val="100000"/>
              </a:lnSpc>
            </a:pPr>
            <a:r>
              <a:rPr lang="en-US" sz="400" dirty="0"/>
              <a:t>Lewis, S. L., &amp; Maslin, M. A. (2015). Defining the Anthropocene. </a:t>
            </a:r>
            <a:r>
              <a:rPr lang="en-US" sz="400" i="1" dirty="0"/>
              <a:t>Nature</a:t>
            </a:r>
            <a:r>
              <a:rPr lang="en-US" sz="400" dirty="0"/>
              <a:t>, </a:t>
            </a:r>
            <a:r>
              <a:rPr lang="en-US" sz="400" i="1" dirty="0"/>
              <a:t>519</a:t>
            </a:r>
            <a:r>
              <a:rPr lang="en-US" sz="400" dirty="0"/>
              <a:t>(7542), Article 7542. </a:t>
            </a:r>
            <a:r>
              <a:rPr lang="en-US" sz="400" dirty="0">
                <a:hlinkClick r:id="rId15"/>
              </a:rPr>
              <a:t>https://doi.org/10.1038/nature14258</a:t>
            </a:r>
            <a:endParaRPr lang="en-US" sz="400" dirty="0"/>
          </a:p>
          <a:p>
            <a:pPr>
              <a:lnSpc>
                <a:spcPct val="100000"/>
              </a:lnSpc>
            </a:pPr>
            <a:r>
              <a:rPr lang="en-US" sz="400" dirty="0" err="1"/>
              <a:t>Livanec</a:t>
            </a:r>
            <a:r>
              <a:rPr lang="en-US" sz="400" dirty="0"/>
              <a:t>, S., Stumpf, M., Reuter, L., Fenn, J., &amp; </a:t>
            </a:r>
            <a:r>
              <a:rPr lang="en-US" sz="400" dirty="0" err="1"/>
              <a:t>Kiesel</a:t>
            </a:r>
            <a:r>
              <a:rPr lang="en-US" sz="400" dirty="0"/>
              <a:t>, A. (2022). Who’s </a:t>
            </a:r>
            <a:r>
              <a:rPr lang="en-US" sz="400" dirty="0" err="1"/>
              <a:t>gonna</a:t>
            </a:r>
            <a:r>
              <a:rPr lang="en-US" sz="400" dirty="0"/>
              <a:t> use this? Acceptance prediction of emerging technologies with Cognitive-Affective Mapping and transdisciplinary considerations in the Anthropocene. </a:t>
            </a:r>
            <a:r>
              <a:rPr lang="en-US" sz="400" i="1" dirty="0"/>
              <a:t>The Anthropocene Review</a:t>
            </a:r>
            <a:r>
              <a:rPr lang="en-US" sz="400" dirty="0"/>
              <a:t>, 1–20. </a:t>
            </a:r>
            <a:r>
              <a:rPr lang="en-US" sz="400" dirty="0">
                <a:hlinkClick r:id="rId16"/>
              </a:rPr>
              <a:t>https://doi.org/10.1177/20530196221078924</a:t>
            </a:r>
            <a:endParaRPr lang="en-US" sz="400" dirty="0"/>
          </a:p>
          <a:p>
            <a:pPr>
              <a:lnSpc>
                <a:spcPct val="100000"/>
              </a:lnSpc>
            </a:pPr>
            <a:r>
              <a:rPr lang="de-DE" sz="400" dirty="0"/>
              <a:t>Lucke, D. (1995). </a:t>
            </a:r>
            <a:r>
              <a:rPr lang="de-DE" sz="400" i="1" dirty="0"/>
              <a:t>Akzeptanz: Legitimität in der „Abstimmungsgesellschaft“</a:t>
            </a:r>
            <a:r>
              <a:rPr lang="de-DE" sz="400" dirty="0"/>
              <a:t>. Springer-Verlag.</a:t>
            </a:r>
            <a:endParaRPr lang="en-US" sz="400" dirty="0"/>
          </a:p>
          <a:p>
            <a:pPr>
              <a:lnSpc>
                <a:spcPct val="100000"/>
              </a:lnSpc>
            </a:pPr>
            <a:r>
              <a:rPr lang="en-US" sz="400" dirty="0" err="1"/>
              <a:t>Luthardt</a:t>
            </a:r>
            <a:r>
              <a:rPr lang="en-US" sz="400" dirty="0"/>
              <a:t>, J., Morgan, J. H., Bormann, I., &amp; </a:t>
            </a:r>
            <a:r>
              <a:rPr lang="en-US" sz="400" dirty="0" err="1"/>
              <a:t>Schröder</a:t>
            </a:r>
            <a:r>
              <a:rPr lang="en-US" sz="400" dirty="0"/>
              <a:t>, T. (2022). Quantifying emotionally grounded discursive knowledge with cognitive-affective maps. </a:t>
            </a:r>
            <a:r>
              <a:rPr lang="en-US" sz="400" i="1" dirty="0"/>
              <a:t>Quality &amp; Quantity</a:t>
            </a:r>
            <a:r>
              <a:rPr lang="en-US" sz="400" dirty="0"/>
              <a:t>, </a:t>
            </a:r>
            <a:r>
              <a:rPr lang="en-US" sz="400" i="1" dirty="0"/>
              <a:t>56</a:t>
            </a:r>
            <a:r>
              <a:rPr lang="en-US" sz="400" dirty="0"/>
              <a:t>(3), 1557–1595. </a:t>
            </a:r>
            <a:r>
              <a:rPr lang="en-US" sz="400" dirty="0">
                <a:hlinkClick r:id="rId17"/>
              </a:rPr>
              <a:t>https://doi.org/10.1007/s11135-021-01195-7</a:t>
            </a:r>
            <a:endParaRPr lang="en-US" sz="400" dirty="0"/>
          </a:p>
          <a:p>
            <a:pPr>
              <a:lnSpc>
                <a:spcPct val="100000"/>
              </a:lnSpc>
            </a:pPr>
            <a:r>
              <a:rPr lang="en-US" sz="400" dirty="0" err="1"/>
              <a:t>Luthardt</a:t>
            </a:r>
            <a:r>
              <a:rPr lang="en-US" sz="400" dirty="0"/>
              <a:t>, J., </a:t>
            </a:r>
            <a:r>
              <a:rPr lang="en-US" sz="400" dirty="0" err="1"/>
              <a:t>Schröder</a:t>
            </a:r>
            <a:r>
              <a:rPr lang="en-US" sz="400" dirty="0"/>
              <a:t>, T., Hildebrandt, F., &amp; Bormann, I. (2020). “And Then We’ll Just Check If It Suits Us” – Cognitive-Affective Maps of Social Innovation in Early Childhood Education. </a:t>
            </a:r>
            <a:r>
              <a:rPr lang="en-US" sz="400" i="1" dirty="0"/>
              <a:t>Frontiers in Education</a:t>
            </a:r>
            <a:r>
              <a:rPr lang="en-US" sz="400" dirty="0"/>
              <a:t>, </a:t>
            </a:r>
            <a:r>
              <a:rPr lang="en-US" sz="400" i="1" dirty="0"/>
              <a:t>5</a:t>
            </a:r>
            <a:r>
              <a:rPr lang="en-US" sz="400" dirty="0"/>
              <a:t>, 1–19. </a:t>
            </a:r>
            <a:r>
              <a:rPr lang="en-US" sz="400" dirty="0">
                <a:hlinkClick r:id="rId18"/>
              </a:rPr>
              <a:t>https://doi.org/10.3389/feduc.2020.00033</a:t>
            </a:r>
            <a:endParaRPr lang="en-US" sz="400" dirty="0"/>
          </a:p>
          <a:p>
            <a:pPr>
              <a:lnSpc>
                <a:spcPct val="100000"/>
              </a:lnSpc>
            </a:pPr>
            <a:r>
              <a:rPr lang="en-US" sz="400" dirty="0"/>
              <a:t>Mansell, J., Mock, S., Rhea, C., </a:t>
            </a:r>
            <a:r>
              <a:rPr lang="en-US" sz="400" dirty="0" err="1"/>
              <a:t>Tecza</a:t>
            </a:r>
            <a:r>
              <a:rPr lang="en-US" sz="400" dirty="0"/>
              <a:t>, A., &amp; </a:t>
            </a:r>
            <a:r>
              <a:rPr lang="en-US" sz="400" dirty="0" err="1"/>
              <a:t>Piereder</a:t>
            </a:r>
            <a:r>
              <a:rPr lang="en-US" sz="400" dirty="0"/>
              <a:t>, J. (2021). Measuring attitudes as a complex system: Structured thinking and support for the Canadian carbon tax. </a:t>
            </a:r>
            <a:r>
              <a:rPr lang="en-US" sz="400" i="1" dirty="0"/>
              <a:t>Politics and the Life Sciences</a:t>
            </a:r>
            <a:r>
              <a:rPr lang="en-US" sz="400" dirty="0"/>
              <a:t>, </a:t>
            </a:r>
            <a:r>
              <a:rPr lang="en-US" sz="400" i="1" dirty="0"/>
              <a:t>40</a:t>
            </a:r>
            <a:r>
              <a:rPr lang="en-US" sz="400" dirty="0"/>
              <a:t>(2), 179–201. </a:t>
            </a:r>
            <a:r>
              <a:rPr lang="en-US" sz="400" dirty="0">
                <a:hlinkClick r:id="rId19"/>
              </a:rPr>
              <a:t>https://doi.org/10.1017/pls.2021.16</a:t>
            </a:r>
            <a:endParaRPr lang="en-US" sz="400" dirty="0"/>
          </a:p>
          <a:p>
            <a:pPr>
              <a:lnSpc>
                <a:spcPct val="100000"/>
              </a:lnSpc>
            </a:pPr>
            <a:r>
              <a:rPr lang="en-US" sz="400" dirty="0"/>
              <a:t>Mansell, J., Reuter, L., Rhea, C., &amp; </a:t>
            </a:r>
            <a:r>
              <a:rPr lang="en-US" sz="400" dirty="0" err="1"/>
              <a:t>Kiesel</a:t>
            </a:r>
            <a:r>
              <a:rPr lang="en-US" sz="400" dirty="0"/>
              <a:t>, A. (2021). A Novel Network Approach to Capture Cognition and Affect: COVID-19 Experiences in Canada and Germany. </a:t>
            </a:r>
            <a:r>
              <a:rPr lang="en-US" sz="400" i="1" dirty="0"/>
              <a:t>Frontiers in Psychology</a:t>
            </a:r>
            <a:r>
              <a:rPr lang="en-US" sz="400" dirty="0"/>
              <a:t>, </a:t>
            </a:r>
            <a:r>
              <a:rPr lang="en-US" sz="400" i="1" dirty="0"/>
              <a:t>12</a:t>
            </a:r>
            <a:r>
              <a:rPr lang="en-US" sz="400" dirty="0"/>
              <a:t>, 1–14. </a:t>
            </a:r>
            <a:r>
              <a:rPr lang="en-US" sz="400" dirty="0">
                <a:hlinkClick r:id="rId20"/>
              </a:rPr>
              <a:t>https://doi.org/10.3389/fpsyg.2021.663627</a:t>
            </a:r>
            <a:endParaRPr lang="en-US" sz="400" dirty="0"/>
          </a:p>
          <a:p>
            <a:pPr>
              <a:lnSpc>
                <a:spcPct val="100000"/>
              </a:lnSpc>
            </a:pPr>
            <a:r>
              <a:rPr lang="en-US" sz="400" dirty="0"/>
              <a:t>Markus, M. L., &amp; Mentzer, K. (2014). Foresight for a responsible future with ICT. </a:t>
            </a:r>
            <a:r>
              <a:rPr lang="en-US" sz="400" i="1" dirty="0"/>
              <a:t>Information Systems Frontiers</a:t>
            </a:r>
            <a:r>
              <a:rPr lang="en-US" sz="400" dirty="0"/>
              <a:t>, </a:t>
            </a:r>
            <a:r>
              <a:rPr lang="en-US" sz="400" i="1" dirty="0"/>
              <a:t>16</a:t>
            </a:r>
            <a:r>
              <a:rPr lang="en-US" sz="400" dirty="0"/>
              <a:t>(3), 353–368. </a:t>
            </a:r>
            <a:r>
              <a:rPr lang="en-US" sz="400" dirty="0">
                <a:hlinkClick r:id="rId21"/>
              </a:rPr>
              <a:t>https://doi.org/10.1007/s10796-013-9479-9</a:t>
            </a:r>
            <a:endParaRPr lang="en-US" sz="400" dirty="0"/>
          </a:p>
          <a:p>
            <a:pPr>
              <a:lnSpc>
                <a:spcPct val="100000"/>
              </a:lnSpc>
            </a:pPr>
            <a:r>
              <a:rPr lang="en-US" sz="400" dirty="0"/>
              <a:t>Marshall, K. P. (1999). Has Technology Introduced New Ethical Problems? </a:t>
            </a:r>
            <a:r>
              <a:rPr lang="en-US" sz="400" i="1" dirty="0"/>
              <a:t>Journal of Business Ethics</a:t>
            </a:r>
            <a:r>
              <a:rPr lang="en-US" sz="400" dirty="0"/>
              <a:t>, </a:t>
            </a:r>
            <a:r>
              <a:rPr lang="en-US" sz="400" i="1" dirty="0"/>
              <a:t>19</a:t>
            </a:r>
            <a:r>
              <a:rPr lang="en-US" sz="400" dirty="0"/>
              <a:t>(1), 81–90. </a:t>
            </a:r>
            <a:r>
              <a:rPr lang="en-US" sz="400" dirty="0">
                <a:hlinkClick r:id="rId22"/>
              </a:rPr>
              <a:t>https://doi.org/10.1023/A:1006154023743</a:t>
            </a:r>
            <a:endParaRPr lang="en-US" sz="400" dirty="0"/>
          </a:p>
          <a:p>
            <a:pPr>
              <a:lnSpc>
                <a:spcPct val="100000"/>
              </a:lnSpc>
            </a:pPr>
            <a:r>
              <a:rPr lang="en-US" sz="400" dirty="0" err="1"/>
              <a:t>Molewijk</a:t>
            </a:r>
            <a:r>
              <a:rPr lang="en-US" sz="400" dirty="0"/>
              <a:t>, B., </a:t>
            </a:r>
            <a:r>
              <a:rPr lang="en-US" sz="400" dirty="0" err="1"/>
              <a:t>Stiggelbout</a:t>
            </a:r>
            <a:r>
              <a:rPr lang="en-US" sz="400" dirty="0"/>
              <a:t>, A. M., </a:t>
            </a:r>
            <a:r>
              <a:rPr lang="en-US" sz="400" dirty="0" err="1"/>
              <a:t>Otten</a:t>
            </a:r>
            <a:r>
              <a:rPr lang="en-US" sz="400" dirty="0"/>
              <a:t>, W., Dupuis, H. M., &amp; </a:t>
            </a:r>
            <a:r>
              <a:rPr lang="en-US" sz="400" dirty="0" err="1"/>
              <a:t>Kievit</a:t>
            </a:r>
            <a:r>
              <a:rPr lang="en-US" sz="400" dirty="0"/>
              <a:t>, J. (2004). Scientific Contribution. Empirical data and moral theory. A plea for integrated empirical ethics. </a:t>
            </a:r>
            <a:r>
              <a:rPr lang="en-US" sz="400" i="1" dirty="0"/>
              <a:t>Medicine, Health Care and Philosophy</a:t>
            </a:r>
            <a:r>
              <a:rPr lang="en-US" sz="400" dirty="0"/>
              <a:t>, </a:t>
            </a:r>
            <a:r>
              <a:rPr lang="en-US" sz="400" i="1" dirty="0"/>
              <a:t>7</a:t>
            </a:r>
            <a:r>
              <a:rPr lang="en-US" sz="400" dirty="0"/>
              <a:t>(1), 55–69. </a:t>
            </a:r>
            <a:r>
              <a:rPr lang="en-US" sz="400" dirty="0">
                <a:hlinkClick r:id="rId23"/>
              </a:rPr>
              <a:t>https://doi.org/10.1023/B:MHEP.0000021848.75590.b0</a:t>
            </a:r>
            <a:endParaRPr lang="en-US" sz="400" dirty="0"/>
          </a:p>
          <a:p>
            <a:pPr>
              <a:lnSpc>
                <a:spcPct val="100000"/>
              </a:lnSpc>
            </a:pPr>
            <a:r>
              <a:rPr lang="en-US" sz="400" dirty="0" err="1"/>
              <a:t>Möller</a:t>
            </a:r>
            <a:r>
              <a:rPr lang="en-US" sz="400" dirty="0"/>
              <a:t>, M., &amp; </a:t>
            </a:r>
            <a:r>
              <a:rPr lang="en-US" sz="400" dirty="0" err="1"/>
              <a:t>Grießhammer</a:t>
            </a:r>
            <a:r>
              <a:rPr lang="en-US" sz="400" dirty="0"/>
              <a:t>, R. (2022). Prospective technology assessment in the Anthropocene: A transition toward a culture of sustainability. </a:t>
            </a:r>
            <a:r>
              <a:rPr lang="en-US" sz="400" i="1" dirty="0"/>
              <a:t>The Anthropocene Review</a:t>
            </a:r>
            <a:r>
              <a:rPr lang="en-US" sz="400" dirty="0"/>
              <a:t>, </a:t>
            </a:r>
            <a:r>
              <a:rPr lang="en-US" sz="400" i="1" dirty="0"/>
              <a:t>9</a:t>
            </a:r>
            <a:r>
              <a:rPr lang="en-US" sz="400" dirty="0"/>
              <a:t>(2), 257–275. </a:t>
            </a:r>
            <a:r>
              <a:rPr lang="en-US" sz="400" dirty="0">
                <a:hlinkClick r:id="rId24"/>
              </a:rPr>
              <a:t>https://doi.org/10.1177/20530196221095700</a:t>
            </a:r>
            <a:endParaRPr lang="en-US" sz="400" dirty="0"/>
          </a:p>
          <a:p>
            <a:pPr>
              <a:lnSpc>
                <a:spcPct val="100000"/>
              </a:lnSpc>
            </a:pPr>
            <a:r>
              <a:rPr lang="de-DE" sz="400" dirty="0"/>
              <a:t>Paulo, N., &amp; Bublitz, J. C. (2020). </a:t>
            </a:r>
            <a:r>
              <a:rPr lang="de-DE" sz="400" i="1" dirty="0"/>
              <a:t>Empirische Ethik: Grundlagentexte aus Psychologie und Philosophie</a:t>
            </a:r>
            <a:r>
              <a:rPr lang="de-DE" sz="400" dirty="0"/>
              <a:t>. Suhrkamp Verlag.</a:t>
            </a:r>
            <a:endParaRPr lang="en-US" sz="400" dirty="0"/>
          </a:p>
          <a:p>
            <a:pPr>
              <a:lnSpc>
                <a:spcPct val="100000"/>
              </a:lnSpc>
            </a:pPr>
            <a:r>
              <a:rPr lang="en-US" sz="400" dirty="0"/>
              <a:t>Persson, L., Carney </a:t>
            </a:r>
            <a:r>
              <a:rPr lang="en-US" sz="400" dirty="0" err="1"/>
              <a:t>Almroth</a:t>
            </a:r>
            <a:r>
              <a:rPr lang="en-US" sz="400" dirty="0"/>
              <a:t>, B. M., Collins, C. D., Cornell, S., de Wit, C. A., Diamond, M. L., </a:t>
            </a:r>
            <a:r>
              <a:rPr lang="en-US" sz="400" dirty="0" err="1"/>
              <a:t>Fantke</a:t>
            </a:r>
            <a:r>
              <a:rPr lang="en-US" sz="400" dirty="0"/>
              <a:t>, P., </a:t>
            </a:r>
            <a:r>
              <a:rPr lang="en-US" sz="400" dirty="0" err="1"/>
              <a:t>Hassellöv</a:t>
            </a:r>
            <a:r>
              <a:rPr lang="en-US" sz="400" dirty="0"/>
              <a:t>, M., MacLeod, M., </a:t>
            </a:r>
            <a:r>
              <a:rPr lang="en-US" sz="400" dirty="0" err="1"/>
              <a:t>Ryberg</a:t>
            </a:r>
            <a:r>
              <a:rPr lang="en-US" sz="400" dirty="0"/>
              <a:t>, M. W., </a:t>
            </a:r>
            <a:r>
              <a:rPr lang="en-US" sz="400" dirty="0" err="1"/>
              <a:t>Søgaard</a:t>
            </a:r>
            <a:r>
              <a:rPr lang="en-US" sz="400" dirty="0"/>
              <a:t> </a:t>
            </a:r>
            <a:r>
              <a:rPr lang="en-US" sz="400" dirty="0" err="1"/>
              <a:t>Jørgensen</a:t>
            </a:r>
            <a:r>
              <a:rPr lang="en-US" sz="400" dirty="0"/>
              <a:t>, P., </a:t>
            </a:r>
            <a:r>
              <a:rPr lang="en-US" sz="400" dirty="0" err="1"/>
              <a:t>Villarrubia</a:t>
            </a:r>
            <a:r>
              <a:rPr lang="en-US" sz="400" dirty="0"/>
              <a:t>-Gómez, P., Wang, Z., &amp; </a:t>
            </a:r>
            <a:r>
              <a:rPr lang="en-US" sz="400" dirty="0" err="1"/>
              <a:t>Hauschild</a:t>
            </a:r>
            <a:r>
              <a:rPr lang="en-US" sz="400" dirty="0"/>
              <a:t>, M. Z. (2022). Outside the Safe Operating Space of the Planetary Boundary for Novel Entities. </a:t>
            </a:r>
            <a:r>
              <a:rPr lang="en-US" sz="400" i="1" dirty="0"/>
              <a:t>Environmental Science &amp; Technology</a:t>
            </a:r>
            <a:r>
              <a:rPr lang="en-US" sz="400" dirty="0"/>
              <a:t>, </a:t>
            </a:r>
            <a:r>
              <a:rPr lang="en-US" sz="400" i="1" dirty="0"/>
              <a:t>56</a:t>
            </a:r>
            <a:r>
              <a:rPr lang="en-US" sz="400" dirty="0"/>
              <a:t>(3), 1510–1521. </a:t>
            </a:r>
            <a:r>
              <a:rPr lang="en-US" sz="400" dirty="0">
                <a:hlinkClick r:id="rId25"/>
              </a:rPr>
              <a:t>https://doi.org/10.1021/acs.est.1c04158</a:t>
            </a:r>
            <a:endParaRPr lang="en-US" sz="400" dirty="0"/>
          </a:p>
          <a:p>
            <a:pPr>
              <a:lnSpc>
                <a:spcPct val="100000"/>
              </a:lnSpc>
            </a:pPr>
            <a:r>
              <a:rPr lang="en-US" sz="400" dirty="0"/>
              <a:t>Pieper, A. (2017). </a:t>
            </a:r>
            <a:r>
              <a:rPr lang="en-US" sz="400" i="1" dirty="0" err="1"/>
              <a:t>Einführung</a:t>
            </a:r>
            <a:r>
              <a:rPr lang="en-US" sz="400" i="1" dirty="0"/>
              <a:t> in die </a:t>
            </a:r>
            <a:r>
              <a:rPr lang="en-US" sz="400" i="1" dirty="0" err="1"/>
              <a:t>Ethik</a:t>
            </a:r>
            <a:r>
              <a:rPr lang="en-US" sz="400" dirty="0"/>
              <a:t>. UTB.</a:t>
            </a:r>
          </a:p>
          <a:p>
            <a:pPr>
              <a:lnSpc>
                <a:spcPct val="100000"/>
              </a:lnSpc>
            </a:pPr>
            <a:r>
              <a:rPr lang="en-US" sz="400" dirty="0" err="1"/>
              <a:t>Reijers</a:t>
            </a:r>
            <a:r>
              <a:rPr lang="en-US" sz="400" dirty="0"/>
              <a:t>, W., Wright, D., Brey, P., Weber, K., Rodrigues, R., O’Sullivan, D., &amp; </a:t>
            </a:r>
            <a:r>
              <a:rPr lang="en-US" sz="400" dirty="0" err="1"/>
              <a:t>Gordijn</a:t>
            </a:r>
            <a:r>
              <a:rPr lang="en-US" sz="400" dirty="0"/>
              <a:t>, B. (2018). Methods for </a:t>
            </a:r>
            <a:r>
              <a:rPr lang="en-US" sz="400" dirty="0" err="1"/>
              <a:t>Practising</a:t>
            </a:r>
            <a:r>
              <a:rPr lang="en-US" sz="400" dirty="0"/>
              <a:t> Ethics in Research and Innovation: A Literature Review, Critical Analysis and Recommendations. </a:t>
            </a:r>
            <a:r>
              <a:rPr lang="en-US" sz="400" i="1" dirty="0"/>
              <a:t>Science and Engineering Ethics</a:t>
            </a:r>
            <a:r>
              <a:rPr lang="en-US" sz="400" dirty="0"/>
              <a:t>, </a:t>
            </a:r>
            <a:r>
              <a:rPr lang="en-US" sz="400" i="1" dirty="0"/>
              <a:t>24</a:t>
            </a:r>
            <a:r>
              <a:rPr lang="en-US" sz="400" dirty="0"/>
              <a:t>(5), 1437–1481. </a:t>
            </a:r>
            <a:r>
              <a:rPr lang="en-US" sz="400" dirty="0">
                <a:hlinkClick r:id="rId26"/>
              </a:rPr>
              <a:t>https://doi.org/10.1007/s11948-017-9961-8</a:t>
            </a:r>
            <a:endParaRPr lang="en-US" sz="400" dirty="0"/>
          </a:p>
          <a:p>
            <a:pPr>
              <a:lnSpc>
                <a:spcPct val="100000"/>
              </a:lnSpc>
            </a:pPr>
            <a:r>
              <a:rPr lang="en-US" sz="400" dirty="0"/>
              <a:t>Reuter, L., Fenn, J., </a:t>
            </a:r>
            <a:r>
              <a:rPr lang="en-US" sz="400" dirty="0" err="1"/>
              <a:t>Bilo</a:t>
            </a:r>
            <a:r>
              <a:rPr lang="en-US" sz="400" dirty="0"/>
              <a:t>, T. A., Schulz, M., </a:t>
            </a:r>
            <a:r>
              <a:rPr lang="en-US" sz="400" dirty="0" err="1"/>
              <a:t>Weyland</a:t>
            </a:r>
            <a:r>
              <a:rPr lang="en-US" sz="400" dirty="0"/>
              <a:t>, A. L., </a:t>
            </a:r>
            <a:r>
              <a:rPr lang="en-US" sz="400" dirty="0" err="1"/>
              <a:t>Kiesel</a:t>
            </a:r>
            <a:r>
              <a:rPr lang="en-US" sz="400" dirty="0"/>
              <a:t>, A., &amp; </a:t>
            </a:r>
            <a:r>
              <a:rPr lang="en-US" sz="400" dirty="0" err="1"/>
              <a:t>Thomaschke</a:t>
            </a:r>
            <a:r>
              <a:rPr lang="en-US" sz="400" dirty="0"/>
              <a:t>, R. (2021). Leisure walks modulate the cognitive and affective representation of the corona pandemic: Employing Cognitive-Affective Maps within a randomized experimental design. </a:t>
            </a:r>
            <a:r>
              <a:rPr lang="en-US" sz="400" i="1" dirty="0"/>
              <a:t>Applied Psychology: Health and Well-Being</a:t>
            </a:r>
            <a:r>
              <a:rPr lang="en-US" sz="400" dirty="0"/>
              <a:t>, </a:t>
            </a:r>
            <a:r>
              <a:rPr lang="en-US" sz="400" i="1" dirty="0"/>
              <a:t>13</a:t>
            </a:r>
            <a:r>
              <a:rPr lang="en-US" sz="400" dirty="0"/>
              <a:t>(4), 952–967. </a:t>
            </a:r>
            <a:r>
              <a:rPr lang="en-US" sz="400" dirty="0">
                <a:hlinkClick r:id="rId27"/>
              </a:rPr>
              <a:t>https://doi.org/10.1111/aphw.12283</a:t>
            </a:r>
            <a:endParaRPr lang="en-US" sz="400" dirty="0"/>
          </a:p>
          <a:p>
            <a:pPr>
              <a:lnSpc>
                <a:spcPct val="100000"/>
              </a:lnSpc>
            </a:pPr>
            <a:r>
              <a:rPr lang="en-US" sz="400" dirty="0"/>
              <a:t>Reuter, L., Mansell, J., Rhea, C., &amp; </a:t>
            </a:r>
            <a:r>
              <a:rPr lang="en-US" sz="400" dirty="0" err="1"/>
              <a:t>Kiesel</a:t>
            </a:r>
            <a:r>
              <a:rPr lang="en-US" sz="400" dirty="0"/>
              <a:t>, A. (2022). Direct assessment of individual connotation and experience: An introduction to cognitive-affective mapping. </a:t>
            </a:r>
            <a:r>
              <a:rPr lang="en-US" sz="400" i="1" dirty="0"/>
              <a:t>Politics and the Life Sciences</a:t>
            </a:r>
            <a:r>
              <a:rPr lang="en-US" sz="400" dirty="0"/>
              <a:t>, </a:t>
            </a:r>
            <a:r>
              <a:rPr lang="en-US" sz="400" i="1" dirty="0"/>
              <a:t>41</a:t>
            </a:r>
            <a:r>
              <a:rPr lang="en-US" sz="400" dirty="0"/>
              <a:t>(1), 131–139. </a:t>
            </a:r>
            <a:r>
              <a:rPr lang="en-US" sz="400" dirty="0">
                <a:hlinkClick r:id="rId28"/>
              </a:rPr>
              <a:t>https://doi.org/10.1017/pls.2021.31</a:t>
            </a:r>
            <a:endParaRPr lang="en-US" sz="400" dirty="0"/>
          </a:p>
          <a:p>
            <a:pPr>
              <a:lnSpc>
                <a:spcPct val="100000"/>
              </a:lnSpc>
            </a:pPr>
            <a:r>
              <a:rPr lang="en-US" sz="400" dirty="0"/>
              <a:t>Reuter, L. (2022). </a:t>
            </a:r>
            <a:r>
              <a:rPr lang="en-US" sz="400" i="1" dirty="0"/>
              <a:t>Bridging Over the Troubled Waters of Quantitative and Qualitative Methods: Exploring Cognitive-Affective Maps in Empirical Research</a:t>
            </a:r>
            <a:r>
              <a:rPr lang="en-US" sz="400" dirty="0"/>
              <a:t> [PhD Thesis, University of Freiburg, Germany]. </a:t>
            </a:r>
            <a:r>
              <a:rPr lang="en-US" sz="400" dirty="0">
                <a:hlinkClick r:id="rId29"/>
              </a:rPr>
              <a:t>https://www.psychologie.uni-freiburg.de/Members/lreuter/Reuterdiss</a:t>
            </a:r>
            <a:endParaRPr lang="en-US" sz="400" dirty="0"/>
          </a:p>
          <a:p>
            <a:pPr>
              <a:lnSpc>
                <a:spcPct val="100000"/>
              </a:lnSpc>
            </a:pPr>
            <a:r>
              <a:rPr lang="en-US" sz="400" dirty="0"/>
              <a:t>Reynolds, S. J. (2006). A neurocognitive model of the ethical decision-making process: Implications for study and practice. </a:t>
            </a:r>
            <a:r>
              <a:rPr lang="en-US" sz="400" i="1" dirty="0"/>
              <a:t>Journal of Applied Psychology</a:t>
            </a:r>
            <a:r>
              <a:rPr lang="en-US" sz="400" dirty="0"/>
              <a:t>, </a:t>
            </a:r>
            <a:r>
              <a:rPr lang="en-US" sz="400" i="1" dirty="0"/>
              <a:t>91</a:t>
            </a:r>
            <a:r>
              <a:rPr lang="en-US" sz="400" dirty="0"/>
              <a:t>(4), 737–748. </a:t>
            </a:r>
            <a:r>
              <a:rPr lang="en-US" sz="400" dirty="0">
                <a:hlinkClick r:id="rId30"/>
              </a:rPr>
              <a:t>https://doi.org/10.1037/0021-9010.91.4.737</a:t>
            </a:r>
            <a:endParaRPr lang="en-US" sz="400" dirty="0"/>
          </a:p>
          <a:p>
            <a:pPr>
              <a:lnSpc>
                <a:spcPct val="100000"/>
              </a:lnSpc>
            </a:pPr>
            <a:r>
              <a:rPr lang="en-US" sz="400" dirty="0" err="1"/>
              <a:t>Rockström</a:t>
            </a:r>
            <a:r>
              <a:rPr lang="en-US" sz="400" dirty="0"/>
              <a:t>, J., Steffen, W., </a:t>
            </a:r>
            <a:r>
              <a:rPr lang="en-US" sz="400" dirty="0" err="1"/>
              <a:t>Noone</a:t>
            </a:r>
            <a:r>
              <a:rPr lang="en-US" sz="400" dirty="0"/>
              <a:t>, K., Persson, Å., Chapin, F. S., </a:t>
            </a:r>
            <a:r>
              <a:rPr lang="en-US" sz="400" dirty="0" err="1"/>
              <a:t>Lambin</a:t>
            </a:r>
            <a:r>
              <a:rPr lang="en-US" sz="400" dirty="0"/>
              <a:t>, E. F., </a:t>
            </a:r>
            <a:r>
              <a:rPr lang="en-US" sz="400" dirty="0" err="1"/>
              <a:t>Lenton</a:t>
            </a:r>
            <a:r>
              <a:rPr lang="en-US" sz="400" dirty="0"/>
              <a:t>, T. M., </a:t>
            </a:r>
            <a:r>
              <a:rPr lang="en-US" sz="400" dirty="0" err="1"/>
              <a:t>Scheffer</a:t>
            </a:r>
            <a:r>
              <a:rPr lang="en-US" sz="400" dirty="0"/>
              <a:t>, M., </a:t>
            </a:r>
            <a:r>
              <a:rPr lang="en-US" sz="400" dirty="0" err="1"/>
              <a:t>Folke</a:t>
            </a:r>
            <a:r>
              <a:rPr lang="en-US" sz="400" dirty="0"/>
              <a:t>, C., </a:t>
            </a:r>
            <a:r>
              <a:rPr lang="en-US" sz="400" dirty="0" err="1"/>
              <a:t>Schellnhuber</a:t>
            </a:r>
            <a:r>
              <a:rPr lang="en-US" sz="400" dirty="0"/>
              <a:t>, H. J., </a:t>
            </a:r>
            <a:r>
              <a:rPr lang="en-US" sz="400" dirty="0" err="1"/>
              <a:t>Nykvist</a:t>
            </a:r>
            <a:r>
              <a:rPr lang="en-US" sz="400" dirty="0"/>
              <a:t>, B., de Wit, C. A., Hughes, T., van der Leeuw, S., Rodhe, H., </a:t>
            </a:r>
            <a:r>
              <a:rPr lang="en-US" sz="400" dirty="0" err="1"/>
              <a:t>Sörlin</a:t>
            </a:r>
            <a:r>
              <a:rPr lang="en-US" sz="400" dirty="0"/>
              <a:t>, S., Snyder, P. K., Costanza, R., </a:t>
            </a:r>
            <a:r>
              <a:rPr lang="en-US" sz="400" dirty="0" err="1"/>
              <a:t>Svedin</a:t>
            </a:r>
            <a:r>
              <a:rPr lang="en-US" sz="400" dirty="0"/>
              <a:t>, U., … Foley, J. A. (2009). A safe operating space for humanity. </a:t>
            </a:r>
            <a:r>
              <a:rPr lang="en-US" sz="400" i="1" dirty="0"/>
              <a:t>Nature</a:t>
            </a:r>
            <a:r>
              <a:rPr lang="en-US" sz="400" dirty="0"/>
              <a:t>, </a:t>
            </a:r>
            <a:r>
              <a:rPr lang="en-US" sz="400" i="1" dirty="0"/>
              <a:t>461</a:t>
            </a:r>
            <a:r>
              <a:rPr lang="en-US" sz="400" dirty="0"/>
              <a:t>(7263), Article 7263. </a:t>
            </a:r>
            <a:r>
              <a:rPr lang="en-US" sz="400" dirty="0">
                <a:hlinkClick r:id="rId31"/>
              </a:rPr>
              <a:t>https://doi.org/10.1038/461472a</a:t>
            </a:r>
            <a:endParaRPr lang="en-US" sz="400" dirty="0"/>
          </a:p>
          <a:p>
            <a:pPr>
              <a:lnSpc>
                <a:spcPct val="100000"/>
              </a:lnSpc>
            </a:pPr>
            <a:r>
              <a:rPr lang="en-US" sz="400" dirty="0"/>
              <a:t>Schwartz, M. S. (2016). Ethical Decision-Making Theory: An Integrated Approach. </a:t>
            </a:r>
            <a:r>
              <a:rPr lang="en-US" sz="400" i="1" dirty="0"/>
              <a:t>Journal of Business Ethics</a:t>
            </a:r>
            <a:r>
              <a:rPr lang="en-US" sz="400" dirty="0"/>
              <a:t>, </a:t>
            </a:r>
            <a:r>
              <a:rPr lang="en-US" sz="400" i="1" dirty="0"/>
              <a:t>139</a:t>
            </a:r>
            <a:r>
              <a:rPr lang="en-US" sz="400" dirty="0"/>
              <a:t>(4), 755–776. </a:t>
            </a:r>
            <a:r>
              <a:rPr lang="en-US" sz="400" dirty="0">
                <a:hlinkClick r:id="rId32"/>
              </a:rPr>
              <a:t>https://doi.org/10.1007/s10551-015-2886-8</a:t>
            </a:r>
            <a:endParaRPr lang="en-US" sz="400" dirty="0"/>
          </a:p>
          <a:p>
            <a:pPr>
              <a:lnSpc>
                <a:spcPct val="100000"/>
              </a:lnSpc>
            </a:pPr>
            <a:r>
              <a:rPr lang="de-DE" sz="400" dirty="0" err="1"/>
              <a:t>Sendtner</a:t>
            </a:r>
            <a:r>
              <a:rPr lang="de-DE" sz="400" dirty="0"/>
              <a:t>, C. (2021). </a:t>
            </a:r>
            <a:r>
              <a:rPr lang="de-DE" sz="400" i="1" dirty="0"/>
              <a:t>Kostbare Kisten: Gründe für Fehleinschätzungen der Kosten des eigenen Autos und deren Auswirkungen auf die Bewertung des ÖPNV -Masterarbeit</a:t>
            </a:r>
            <a:r>
              <a:rPr lang="de-DE" sz="400" dirty="0"/>
              <a:t> [University </a:t>
            </a:r>
            <a:r>
              <a:rPr lang="de-DE" sz="400" dirty="0" err="1"/>
              <a:t>of</a:t>
            </a:r>
            <a:r>
              <a:rPr lang="de-DE" sz="400" dirty="0"/>
              <a:t> Freiburg]. </a:t>
            </a:r>
            <a:r>
              <a:rPr lang="de-DE" sz="400" dirty="0">
                <a:hlinkClick r:id="rId33"/>
              </a:rPr>
              <a:t>https://doi.org/10.13140/RG.2.2.32640.56325</a:t>
            </a:r>
            <a:endParaRPr lang="de-DE" sz="400" dirty="0"/>
          </a:p>
          <a:p>
            <a:pPr>
              <a:lnSpc>
                <a:spcPct val="100000"/>
              </a:lnSpc>
            </a:pPr>
            <a:r>
              <a:rPr lang="en-US" sz="400" dirty="0" err="1"/>
              <a:t>Sollie</a:t>
            </a:r>
            <a:r>
              <a:rPr lang="en-US" sz="400" dirty="0"/>
              <a:t>, P., &amp; </a:t>
            </a:r>
            <a:r>
              <a:rPr lang="en-US" sz="400" dirty="0" err="1"/>
              <a:t>Düwell</a:t>
            </a:r>
            <a:r>
              <a:rPr lang="en-US" sz="400" dirty="0"/>
              <a:t>, M. (2009). </a:t>
            </a:r>
            <a:r>
              <a:rPr lang="en-US" sz="400" i="1" dirty="0"/>
              <a:t>Evaluating New Technologies: Methodological Problems for the Ethical Assessment of Technology Developments.</a:t>
            </a:r>
            <a:r>
              <a:rPr lang="en-US" sz="400" dirty="0"/>
              <a:t> Springer Science &amp; Business Media.</a:t>
            </a:r>
            <a:endParaRPr lang="de-DE" sz="400" dirty="0"/>
          </a:p>
          <a:p>
            <a:pPr>
              <a:lnSpc>
                <a:spcPct val="100000"/>
              </a:lnSpc>
            </a:pPr>
            <a:r>
              <a:rPr lang="en-US" sz="400" dirty="0"/>
              <a:t>Steffen, W., Broadgate, W., Deutsch, L., Gaffney, O., &amp; Ludwig, C. (2015). The trajectory of the Anthropocene: The great acceleration. </a:t>
            </a:r>
            <a:r>
              <a:rPr lang="en-US" sz="400" i="1" dirty="0"/>
              <a:t>The Anthropocene Review</a:t>
            </a:r>
            <a:r>
              <a:rPr lang="en-US" sz="400" dirty="0"/>
              <a:t>, </a:t>
            </a:r>
            <a:r>
              <a:rPr lang="en-US" sz="400" i="1" dirty="0"/>
              <a:t>2</a:t>
            </a:r>
            <a:r>
              <a:rPr lang="en-US" sz="400" dirty="0"/>
              <a:t>(1), 81–98. </a:t>
            </a:r>
            <a:r>
              <a:rPr lang="en-US" sz="400" dirty="0">
                <a:hlinkClick r:id="rId34"/>
              </a:rPr>
              <a:t>https://doi.org/10.1177/2053019614564785 Article information  Article has an </a:t>
            </a:r>
            <a:r>
              <a:rPr lang="en-US" sz="400" dirty="0" err="1">
                <a:hlinkClick r:id="rId34"/>
              </a:rPr>
              <a:t>altmetric</a:t>
            </a:r>
            <a:r>
              <a:rPr lang="en-US" sz="400" dirty="0">
                <a:hlinkClick r:id="rId34"/>
              </a:rPr>
              <a:t> score of 849 Full Access</a:t>
            </a:r>
            <a:endParaRPr lang="en-US" sz="400" dirty="0"/>
          </a:p>
          <a:p>
            <a:pPr>
              <a:lnSpc>
                <a:spcPct val="100000"/>
              </a:lnSpc>
            </a:pPr>
            <a:r>
              <a:rPr lang="en-US" sz="400" dirty="0"/>
              <a:t>Sterner, T., </a:t>
            </a:r>
            <a:r>
              <a:rPr lang="en-US" sz="400" dirty="0" err="1"/>
              <a:t>Barbier</a:t>
            </a:r>
            <a:r>
              <a:rPr lang="en-US" sz="400" dirty="0"/>
              <a:t>, E. B., Bateman, I., van den </a:t>
            </a:r>
            <a:r>
              <a:rPr lang="en-US" sz="400" dirty="0" err="1"/>
              <a:t>Bijgaart</a:t>
            </a:r>
            <a:r>
              <a:rPr lang="en-US" sz="400" dirty="0"/>
              <a:t>, I., </a:t>
            </a:r>
            <a:r>
              <a:rPr lang="en-US" sz="400" dirty="0" err="1"/>
              <a:t>Crépin</a:t>
            </a:r>
            <a:r>
              <a:rPr lang="en-US" sz="400" dirty="0"/>
              <a:t>, A.-S., Edenhofer, O., Fischer, C., </a:t>
            </a:r>
            <a:r>
              <a:rPr lang="en-US" sz="400" dirty="0" err="1"/>
              <a:t>Habla</a:t>
            </a:r>
            <a:r>
              <a:rPr lang="en-US" sz="400" dirty="0"/>
              <a:t>, W., Hassler, J., Johansson-</a:t>
            </a:r>
            <a:r>
              <a:rPr lang="en-US" sz="400" dirty="0" err="1"/>
              <a:t>Stenman</a:t>
            </a:r>
            <a:r>
              <a:rPr lang="en-US" sz="400" dirty="0"/>
              <a:t>, O., Lange, A., </a:t>
            </a:r>
            <a:r>
              <a:rPr lang="en-US" sz="400" dirty="0" err="1"/>
              <a:t>Polasky</a:t>
            </a:r>
            <a:r>
              <a:rPr lang="en-US" sz="400" dirty="0"/>
              <a:t>, S., </a:t>
            </a:r>
            <a:r>
              <a:rPr lang="en-US" sz="400" dirty="0" err="1"/>
              <a:t>Rockström</a:t>
            </a:r>
            <a:r>
              <a:rPr lang="en-US" sz="400" dirty="0"/>
              <a:t>, J., Smith, H. G., Steffen, W., Wagner, G., Wilen, J. E., </a:t>
            </a:r>
            <a:r>
              <a:rPr lang="en-US" sz="400" dirty="0" err="1"/>
              <a:t>Alpízar</a:t>
            </a:r>
            <a:r>
              <a:rPr lang="en-US" sz="400" dirty="0"/>
              <a:t>, F., Azar, C., … Robinson, A. (2019). Policy design for the Anthropocene. </a:t>
            </a:r>
            <a:r>
              <a:rPr lang="en-US" sz="400" i="1" dirty="0"/>
              <a:t>Nature Sustainability</a:t>
            </a:r>
            <a:r>
              <a:rPr lang="en-US" sz="400" dirty="0"/>
              <a:t>, </a:t>
            </a:r>
            <a:r>
              <a:rPr lang="en-US" sz="400" i="1" dirty="0"/>
              <a:t>2</a:t>
            </a:r>
            <a:r>
              <a:rPr lang="en-US" sz="400" dirty="0"/>
              <a:t>(1), Article 1. </a:t>
            </a:r>
            <a:r>
              <a:rPr lang="en-US" sz="400" dirty="0">
                <a:hlinkClick r:id="rId35"/>
              </a:rPr>
              <a:t>https://doi.org/10.1038/s41893-018-0194-x</a:t>
            </a:r>
            <a:endParaRPr lang="en-US" sz="400" dirty="0"/>
          </a:p>
          <a:p>
            <a:pPr>
              <a:lnSpc>
                <a:spcPct val="100000"/>
              </a:lnSpc>
            </a:pPr>
            <a:r>
              <a:rPr lang="en-US" sz="400" dirty="0"/>
              <a:t>Straub, J. (2015). In search of technology readiness level (TRL) 10. </a:t>
            </a:r>
            <a:r>
              <a:rPr lang="en-US" sz="400" i="1" dirty="0"/>
              <a:t>Aerospace Science and Technology</a:t>
            </a:r>
            <a:r>
              <a:rPr lang="en-US" sz="400" dirty="0"/>
              <a:t>, </a:t>
            </a:r>
            <a:r>
              <a:rPr lang="en-US" sz="400" i="1" dirty="0"/>
              <a:t>46</a:t>
            </a:r>
            <a:r>
              <a:rPr lang="en-US" sz="400" dirty="0"/>
              <a:t>, 312–320. </a:t>
            </a:r>
            <a:r>
              <a:rPr lang="en-US" sz="400" dirty="0">
                <a:hlinkClick r:id="rId36"/>
              </a:rPr>
              <a:t>https://doi.org/10.1016/j.ast.2015.07.007</a:t>
            </a:r>
            <a:endParaRPr lang="en-US" sz="400" dirty="0"/>
          </a:p>
          <a:p>
            <a:pPr>
              <a:lnSpc>
                <a:spcPct val="100000"/>
              </a:lnSpc>
            </a:pPr>
            <a:r>
              <a:rPr lang="en-US" sz="400" dirty="0"/>
              <a:t>Tran, T. A., &amp; </a:t>
            </a:r>
            <a:r>
              <a:rPr lang="en-US" sz="400" dirty="0" err="1"/>
              <a:t>Daim</a:t>
            </a:r>
            <a:r>
              <a:rPr lang="en-US" sz="400" dirty="0"/>
              <a:t>, T. (2008). A taxonomic review of methods and tools applied in technology assessment. </a:t>
            </a:r>
            <a:r>
              <a:rPr lang="en-US" sz="400" i="1" dirty="0"/>
              <a:t>Technological Forecasting and Social Change</a:t>
            </a:r>
            <a:r>
              <a:rPr lang="en-US" sz="400" dirty="0"/>
              <a:t>, </a:t>
            </a:r>
            <a:r>
              <a:rPr lang="en-US" sz="400" i="1" dirty="0"/>
              <a:t>75</a:t>
            </a:r>
            <a:r>
              <a:rPr lang="en-US" sz="400" dirty="0"/>
              <a:t>(9), 1396–1405. </a:t>
            </a:r>
            <a:r>
              <a:rPr lang="en-US" sz="400" dirty="0">
                <a:hlinkClick r:id="rId37"/>
              </a:rPr>
              <a:t>https://doi.org/10.1016/j.techfore.2008.04.004</a:t>
            </a:r>
            <a:endParaRPr lang="en-US" sz="400" dirty="0"/>
          </a:p>
          <a:p>
            <a:pPr>
              <a:lnSpc>
                <a:spcPct val="100000"/>
              </a:lnSpc>
            </a:pPr>
            <a:r>
              <a:rPr lang="en-US" sz="400" dirty="0"/>
              <a:t>Upham, P., </a:t>
            </a:r>
            <a:r>
              <a:rPr lang="en-US" sz="400" dirty="0" err="1"/>
              <a:t>Oltra</a:t>
            </a:r>
            <a:r>
              <a:rPr lang="en-US" sz="400" dirty="0"/>
              <a:t>, C., &amp; </a:t>
            </a:r>
            <a:r>
              <a:rPr lang="en-US" sz="400" dirty="0" err="1"/>
              <a:t>Boso</a:t>
            </a:r>
            <a:r>
              <a:rPr lang="en-US" sz="400" dirty="0"/>
              <a:t>, À. (2015). Towards a cross-paradigmatic framework of the social acceptance of energy systems. </a:t>
            </a:r>
            <a:r>
              <a:rPr lang="en-US" sz="400" i="1" dirty="0"/>
              <a:t>Energy Research &amp; Social Science</a:t>
            </a:r>
            <a:r>
              <a:rPr lang="en-US" sz="400" dirty="0"/>
              <a:t>, </a:t>
            </a:r>
            <a:r>
              <a:rPr lang="en-US" sz="400" i="1" dirty="0"/>
              <a:t>8</a:t>
            </a:r>
            <a:r>
              <a:rPr lang="en-US" sz="400" dirty="0"/>
              <a:t>, 100–112. </a:t>
            </a:r>
            <a:r>
              <a:rPr lang="en-US" sz="400" dirty="0">
                <a:hlinkClick r:id="rId38"/>
              </a:rPr>
              <a:t>https://doi.org/10.1016/j.erss.2015.05.003</a:t>
            </a:r>
            <a:endParaRPr lang="en-US" sz="400" dirty="0"/>
          </a:p>
          <a:p>
            <a:pPr>
              <a:lnSpc>
                <a:spcPct val="100000"/>
              </a:lnSpc>
            </a:pPr>
            <a:r>
              <a:rPr lang="en-US" sz="400" dirty="0"/>
              <a:t>Wickham, H., &amp; </a:t>
            </a:r>
            <a:r>
              <a:rPr lang="en-US" sz="400" dirty="0" err="1"/>
              <a:t>Grolemund</a:t>
            </a:r>
            <a:r>
              <a:rPr lang="en-US" sz="400" dirty="0"/>
              <a:t>, G. (2017). </a:t>
            </a:r>
            <a:r>
              <a:rPr lang="en-US" sz="400" i="1" dirty="0"/>
              <a:t>R for Data Science: Import, Tidy, Transform, Visualize, and Model Data</a:t>
            </a:r>
            <a:r>
              <a:rPr lang="en-US" sz="400" dirty="0"/>
              <a:t>. O’Reilly Media, Inc. </a:t>
            </a:r>
            <a:r>
              <a:rPr lang="en-US" sz="400" dirty="0">
                <a:hlinkClick r:id="rId39"/>
              </a:rPr>
              <a:t>https://r4ds.had.co.nz/</a:t>
            </a:r>
            <a:endParaRPr lang="en-US" sz="400" dirty="0"/>
          </a:p>
          <a:p>
            <a:pPr>
              <a:lnSpc>
                <a:spcPct val="100000"/>
              </a:lnSpc>
            </a:pPr>
            <a:r>
              <a:rPr lang="en-US" sz="400" dirty="0"/>
              <a:t>Wright, D. (2011). A framework for the ethical impact assessment of information technology. </a:t>
            </a:r>
            <a:r>
              <a:rPr lang="en-US" sz="400" i="1" dirty="0"/>
              <a:t>Ethics and Information Technology</a:t>
            </a:r>
            <a:r>
              <a:rPr lang="en-US" sz="400" dirty="0"/>
              <a:t>, </a:t>
            </a:r>
            <a:r>
              <a:rPr lang="en-US" sz="400" i="1" dirty="0"/>
              <a:t>13</a:t>
            </a:r>
            <a:r>
              <a:rPr lang="en-US" sz="400" dirty="0"/>
              <a:t>(3), 199–226. </a:t>
            </a:r>
            <a:r>
              <a:rPr lang="en-US" sz="400" dirty="0">
                <a:hlinkClick r:id="rId40"/>
              </a:rPr>
              <a:t>https://doi.org/10.1007/s10676-010-9242-6</a:t>
            </a:r>
            <a:endParaRPr lang="de-DE" sz="400"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28</a:t>
            </a:fld>
            <a:endParaRPr lang="de-DE" dirty="0"/>
          </a:p>
        </p:txBody>
      </p:sp>
    </p:spTree>
    <p:extLst>
      <p:ext uri="{BB962C8B-B14F-4D97-AF65-F5344CB8AC3E}">
        <p14:creationId xmlns:p14="http://schemas.microsoft.com/office/powerpoint/2010/main" val="2005736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B5ED6-B39B-53B6-CA96-D825C1474DB2}"/>
              </a:ext>
            </a:extLst>
          </p:cNvPr>
          <p:cNvSpPr>
            <a:spLocks noGrp="1"/>
          </p:cNvSpPr>
          <p:nvPr>
            <p:ph type="title"/>
          </p:nvPr>
        </p:nvSpPr>
        <p:spPr>
          <a:xfrm>
            <a:off x="442800" y="1128821"/>
            <a:ext cx="11340000" cy="666112"/>
          </a:xfrm>
        </p:spPr>
        <p:txBody>
          <a:bodyPr/>
          <a:lstStyle/>
          <a:p>
            <a:r>
              <a:rPr lang="en-US" dirty="0"/>
              <a:t>Appendix</a:t>
            </a:r>
            <a:endParaRPr lang="en-US" dirty="0">
              <a:solidFill>
                <a:srgbClr val="000000"/>
              </a:solidFill>
            </a:endParaRPr>
          </a:p>
        </p:txBody>
      </p:sp>
      <p:sp>
        <p:nvSpPr>
          <p:cNvPr id="5" name="Fußzeilenplatzhalter 4">
            <a:extLst>
              <a:ext uri="{FF2B5EF4-FFF2-40B4-BE49-F238E27FC236}">
                <a16:creationId xmlns:a16="http://schemas.microsoft.com/office/drawing/2014/main" id="{E05980A1-787D-EF8B-7BCF-99F535DCD273}"/>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34AB64E1-4CA8-AE4A-5355-9F3FA6D6F7D1}"/>
              </a:ext>
            </a:extLst>
          </p:cNvPr>
          <p:cNvSpPr>
            <a:spLocks noGrp="1"/>
          </p:cNvSpPr>
          <p:nvPr>
            <p:ph type="sldNum" sz="quarter" idx="12"/>
          </p:nvPr>
        </p:nvSpPr>
        <p:spPr/>
        <p:txBody>
          <a:bodyPr/>
          <a:lstStyle/>
          <a:p>
            <a:fld id="{C2571F0E-BA57-4409-A3A5-945CC828A36E}" type="slidenum">
              <a:rPr lang="de-DE" smtClean="0"/>
              <a:pPr/>
              <a:t>29</a:t>
            </a:fld>
            <a:endParaRPr lang="de-DE" dirty="0"/>
          </a:p>
        </p:txBody>
      </p:sp>
    </p:spTree>
    <p:extLst>
      <p:ext uri="{BB962C8B-B14F-4D97-AF65-F5344CB8AC3E}">
        <p14:creationId xmlns:p14="http://schemas.microsoft.com/office/powerpoint/2010/main" val="3686580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B5ED6-B39B-53B6-CA96-D825C1474DB2}"/>
              </a:ext>
            </a:extLst>
          </p:cNvPr>
          <p:cNvSpPr>
            <a:spLocks noGrp="1"/>
          </p:cNvSpPr>
          <p:nvPr>
            <p:ph type="title"/>
          </p:nvPr>
        </p:nvSpPr>
        <p:spPr>
          <a:xfrm>
            <a:off x="442800" y="1128821"/>
            <a:ext cx="11340000" cy="1440000"/>
          </a:xfrm>
        </p:spPr>
        <p:txBody>
          <a:bodyPr/>
          <a:lstStyle/>
          <a:p>
            <a:r>
              <a:rPr lang="en-US" dirty="0"/>
              <a:t>Advancement of the methodology of Cognitive-Affective Mapping</a:t>
            </a:r>
            <a:br>
              <a:rPr lang="de-DE" dirty="0"/>
            </a:br>
            <a:r>
              <a:rPr lang="en-US" dirty="0">
                <a:solidFill>
                  <a:srgbClr val="000000"/>
                </a:solidFill>
              </a:rPr>
              <a:t>Developed tools, a bird's-eye view</a:t>
            </a:r>
          </a:p>
        </p:txBody>
      </p:sp>
      <p:sp>
        <p:nvSpPr>
          <p:cNvPr id="5" name="Fußzeilenplatzhalter 4">
            <a:extLst>
              <a:ext uri="{FF2B5EF4-FFF2-40B4-BE49-F238E27FC236}">
                <a16:creationId xmlns:a16="http://schemas.microsoft.com/office/drawing/2014/main" id="{E05980A1-787D-EF8B-7BCF-99F535DCD273}"/>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34AB64E1-4CA8-AE4A-5355-9F3FA6D6F7D1}"/>
              </a:ext>
            </a:extLst>
          </p:cNvPr>
          <p:cNvSpPr>
            <a:spLocks noGrp="1"/>
          </p:cNvSpPr>
          <p:nvPr>
            <p:ph type="sldNum" sz="quarter" idx="12"/>
          </p:nvPr>
        </p:nvSpPr>
        <p:spPr/>
        <p:txBody>
          <a:bodyPr/>
          <a:lstStyle/>
          <a:p>
            <a:fld id="{C2571F0E-BA57-4409-A3A5-945CC828A36E}" type="slidenum">
              <a:rPr lang="de-DE" smtClean="0"/>
              <a:pPr/>
              <a:t>3</a:t>
            </a:fld>
            <a:endParaRPr lang="de-DE" dirty="0"/>
          </a:p>
        </p:txBody>
      </p:sp>
      <p:sp>
        <p:nvSpPr>
          <p:cNvPr id="3" name="Textfeld 2">
            <a:extLst>
              <a:ext uri="{FF2B5EF4-FFF2-40B4-BE49-F238E27FC236}">
                <a16:creationId xmlns:a16="http://schemas.microsoft.com/office/drawing/2014/main" id="{DE5E474D-C0EA-44AD-8E17-B6A67DAC354E}"/>
              </a:ext>
            </a:extLst>
          </p:cNvPr>
          <p:cNvSpPr txBox="1"/>
          <p:nvPr/>
        </p:nvSpPr>
        <p:spPr>
          <a:xfrm>
            <a:off x="442800" y="4918920"/>
            <a:ext cx="10720499" cy="1200329"/>
          </a:xfrm>
          <a:prstGeom prst="rect">
            <a:avLst/>
          </a:prstGeom>
          <a:noFill/>
        </p:spPr>
        <p:txBody>
          <a:bodyPr wrap="square" rtlCol="0">
            <a:spAutoFit/>
          </a:bodyPr>
          <a:lstStyle/>
          <a:p>
            <a:r>
              <a:rPr lang="en-US" dirty="0">
                <a:solidFill>
                  <a:srgbClr val="000000"/>
                </a:solidFill>
              </a:rPr>
              <a:t>Main article:</a:t>
            </a:r>
          </a:p>
          <a:p>
            <a:r>
              <a:rPr lang="en-US" dirty="0">
                <a:solidFill>
                  <a:srgbClr val="000000"/>
                </a:solidFill>
              </a:rPr>
              <a:t>Fenn, J., </a:t>
            </a:r>
            <a:r>
              <a:rPr lang="en-US" dirty="0" err="1">
                <a:solidFill>
                  <a:srgbClr val="000000"/>
                </a:solidFill>
              </a:rPr>
              <a:t>Gouret</a:t>
            </a:r>
            <a:r>
              <a:rPr lang="en-US" dirty="0">
                <a:solidFill>
                  <a:srgbClr val="000000"/>
                </a:solidFill>
              </a:rPr>
              <a:t>, F., Gorki, M., Reuter, L., Gros, W., </a:t>
            </a:r>
            <a:r>
              <a:rPr lang="en-US" dirty="0" err="1">
                <a:solidFill>
                  <a:srgbClr val="000000"/>
                </a:solidFill>
              </a:rPr>
              <a:t>Hüttner</a:t>
            </a:r>
            <a:r>
              <a:rPr lang="en-US" dirty="0">
                <a:solidFill>
                  <a:srgbClr val="000000"/>
                </a:solidFill>
              </a:rPr>
              <a:t>, P., &amp; </a:t>
            </a:r>
            <a:r>
              <a:rPr lang="en-US" dirty="0" err="1">
                <a:solidFill>
                  <a:srgbClr val="000000"/>
                </a:solidFill>
              </a:rPr>
              <a:t>Kiesel</a:t>
            </a:r>
            <a:r>
              <a:rPr lang="en-US" dirty="0">
                <a:solidFill>
                  <a:srgbClr val="000000"/>
                </a:solidFill>
              </a:rPr>
              <a:t>, A. (under review). </a:t>
            </a:r>
            <a:r>
              <a:rPr lang="en-US" i="1" dirty="0">
                <a:solidFill>
                  <a:srgbClr val="000000"/>
                </a:solidFill>
              </a:rPr>
              <a:t>Cognitive Affective Maps Tools: Proposing Multiple Software Solutions to Collect and Analyze Belief Systems</a:t>
            </a:r>
            <a:r>
              <a:rPr lang="en-US" dirty="0">
                <a:solidFill>
                  <a:srgbClr val="000000"/>
                </a:solidFill>
              </a:rPr>
              <a:t>.</a:t>
            </a:r>
          </a:p>
          <a:p>
            <a:endParaRPr lang="en-US" dirty="0">
              <a:solidFill>
                <a:srgbClr val="000000"/>
              </a:solidFill>
            </a:endParaRPr>
          </a:p>
        </p:txBody>
      </p:sp>
    </p:spTree>
    <p:extLst>
      <p:ext uri="{BB962C8B-B14F-4D97-AF65-F5344CB8AC3E}">
        <p14:creationId xmlns:p14="http://schemas.microsoft.com/office/powerpoint/2010/main" val="522858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p:txBody>
          <a:bodyPr/>
          <a:lstStyle/>
          <a:p>
            <a:r>
              <a:rPr lang="de-DE" dirty="0"/>
              <a:t>CAM-App - </a:t>
            </a:r>
            <a:r>
              <a:rPr lang="en-US" dirty="0"/>
              <a:t>protocol</a:t>
            </a:r>
            <a:br>
              <a:rPr lang="de-DE" dirty="0"/>
            </a:br>
            <a:endParaRPr lang="de-DE" dirty="0">
              <a:solidFill>
                <a:srgbClr val="000000"/>
              </a:solidFill>
            </a:endParaRP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30</a:t>
            </a:fld>
            <a:endParaRPr lang="de-DE" dirty="0"/>
          </a:p>
        </p:txBody>
      </p:sp>
      <p:pic>
        <p:nvPicPr>
          <p:cNvPr id="10" name="Grafik 9">
            <a:extLst>
              <a:ext uri="{FF2B5EF4-FFF2-40B4-BE49-F238E27FC236}">
                <a16:creationId xmlns:a16="http://schemas.microsoft.com/office/drawing/2014/main" id="{78C34AE5-0666-4979-A4FA-75504E07ADC1}"/>
              </a:ext>
            </a:extLst>
          </p:cNvPr>
          <p:cNvPicPr>
            <a:picLocks noChangeAspect="1"/>
          </p:cNvPicPr>
          <p:nvPr/>
        </p:nvPicPr>
        <p:blipFill>
          <a:blip r:embed="rId3"/>
          <a:stretch>
            <a:fillRect/>
          </a:stretch>
        </p:blipFill>
        <p:spPr>
          <a:xfrm>
            <a:off x="2143920" y="790221"/>
            <a:ext cx="7602406" cy="5222902"/>
          </a:xfrm>
          <a:prstGeom prst="rect">
            <a:avLst/>
          </a:prstGeom>
        </p:spPr>
      </p:pic>
      <p:sp>
        <p:nvSpPr>
          <p:cNvPr id="8" name="Textfeld 7">
            <a:extLst>
              <a:ext uri="{FF2B5EF4-FFF2-40B4-BE49-F238E27FC236}">
                <a16:creationId xmlns:a16="http://schemas.microsoft.com/office/drawing/2014/main" id="{E319EFFF-780C-482C-A675-E2FC5C2ABADD}"/>
              </a:ext>
            </a:extLst>
          </p:cNvPr>
          <p:cNvSpPr txBox="1"/>
          <p:nvPr/>
        </p:nvSpPr>
        <p:spPr>
          <a:xfrm>
            <a:off x="5400489" y="6013123"/>
            <a:ext cx="6632938" cy="507831"/>
          </a:xfrm>
          <a:prstGeom prst="rect">
            <a:avLst/>
          </a:prstGeom>
          <a:noFill/>
        </p:spPr>
        <p:txBody>
          <a:bodyPr wrap="square" rtlCol="0">
            <a:spAutoFit/>
          </a:bodyPr>
          <a:lstStyle/>
          <a:p>
            <a:r>
              <a:rPr lang="en-US" sz="900" dirty="0" err="1">
                <a:solidFill>
                  <a:schemeClr val="bg1">
                    <a:lumMod val="65000"/>
                  </a:schemeClr>
                </a:solidFill>
              </a:rPr>
              <a:t>Estadieu</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Gorki, M., </a:t>
            </a:r>
            <a:r>
              <a:rPr lang="en-US" sz="900" dirty="0" err="1">
                <a:solidFill>
                  <a:schemeClr val="bg1">
                    <a:lumMod val="65000"/>
                  </a:schemeClr>
                </a:solidFill>
              </a:rPr>
              <a:t>Monno</a:t>
            </a:r>
            <a:r>
              <a:rPr lang="en-US" sz="900" dirty="0">
                <a:solidFill>
                  <a:schemeClr val="bg1">
                    <a:lumMod val="65000"/>
                  </a:schemeClr>
                </a:solidFill>
              </a:rPr>
              <a:t>, I., Tauber, F., </a:t>
            </a:r>
            <a:r>
              <a:rPr lang="en-US" sz="900" dirty="0" err="1">
                <a:solidFill>
                  <a:schemeClr val="bg1">
                    <a:lumMod val="65000"/>
                  </a:schemeClr>
                </a:solidFill>
              </a:rPr>
              <a:t>Teichmann</a:t>
            </a:r>
            <a:r>
              <a:rPr lang="en-US" sz="900" dirty="0">
                <a:solidFill>
                  <a:schemeClr val="bg1">
                    <a:lumMod val="65000"/>
                  </a:schemeClr>
                </a:solidFill>
              </a:rPr>
              <a:t>, J., Levy-</a:t>
            </a:r>
            <a:r>
              <a:rPr lang="en-US" sz="900" dirty="0" err="1">
                <a:solidFill>
                  <a:schemeClr val="bg1">
                    <a:lumMod val="65000"/>
                  </a:schemeClr>
                </a:solidFill>
              </a:rPr>
              <a:t>Tzedek</a:t>
            </a:r>
            <a:r>
              <a:rPr lang="en-US" sz="900" dirty="0">
                <a:solidFill>
                  <a:schemeClr val="bg1">
                    <a:lumMod val="65000"/>
                  </a:schemeClr>
                </a:solidFill>
              </a:rPr>
              <a:t>, S., Müller, O.,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Societal Assessment of Soft Robots: Identifying Key Risks and Benefits of Soft Robots Compared to Conventional Robots. </a:t>
            </a:r>
          </a:p>
          <a:p>
            <a:endParaRPr lang="en-US" sz="900" dirty="0">
              <a:solidFill>
                <a:schemeClr val="bg1">
                  <a:lumMod val="65000"/>
                </a:schemeClr>
              </a:solidFill>
            </a:endParaRPr>
          </a:p>
        </p:txBody>
      </p:sp>
    </p:spTree>
    <p:extLst>
      <p:ext uri="{BB962C8B-B14F-4D97-AF65-F5344CB8AC3E}">
        <p14:creationId xmlns:p14="http://schemas.microsoft.com/office/powerpoint/2010/main" val="1931641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442913" y="365125"/>
            <a:ext cx="11341100" cy="921747"/>
          </a:xfrm>
        </p:spPr>
        <p:txBody>
          <a:bodyPr/>
          <a:lstStyle/>
          <a:p>
            <a:r>
              <a:rPr lang="de-DE" dirty="0"/>
              <a:t>Different (experimental) </a:t>
            </a:r>
            <a:r>
              <a:rPr lang="en-US" dirty="0"/>
              <a:t>designs</a:t>
            </a:r>
            <a:br>
              <a:rPr lang="de-DE" dirty="0"/>
            </a:br>
            <a:r>
              <a:rPr lang="en-US" dirty="0">
                <a:solidFill>
                  <a:srgbClr val="000000"/>
                </a:solidFill>
              </a:rPr>
              <a:t>Design CAM study</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334436"/>
            <a:ext cx="11162065" cy="4626098"/>
          </a:xfrm>
        </p:spPr>
        <p:txBody>
          <a:bodyPr/>
          <a:lstStyle/>
          <a:p>
            <a:pPr marL="0" indent="0">
              <a:buNone/>
            </a:pPr>
            <a:r>
              <a:rPr lang="en-US" sz="1600" dirty="0">
                <a:solidFill>
                  <a:schemeClr val="tx1">
                    <a:lumMod val="75000"/>
                  </a:schemeClr>
                </a:solidFill>
              </a:rPr>
              <a:t>CAM as graphical representation:</a:t>
            </a:r>
          </a:p>
          <a:p>
            <a:pPr lvl="1"/>
            <a:r>
              <a:rPr lang="en-US" sz="1600" dirty="0"/>
              <a:t>CAMs as a </a:t>
            </a:r>
            <a:r>
              <a:rPr lang="en-US" sz="1600" b="1" dirty="0"/>
              <a:t>one time elicitation</a:t>
            </a:r>
            <a:r>
              <a:rPr lang="en-US" sz="1600" dirty="0"/>
              <a:t> of the cognitive-affective representation a person/a group has about a certain concept / topic</a:t>
            </a:r>
          </a:p>
          <a:p>
            <a:pPr marL="0" indent="0">
              <a:buNone/>
            </a:pPr>
            <a:r>
              <a:rPr lang="en-US" sz="1600" dirty="0">
                <a:solidFill>
                  <a:schemeClr val="tx1">
                    <a:lumMod val="75000"/>
                  </a:schemeClr>
                </a:solidFill>
              </a:rPr>
              <a:t>quantitative/network parameters and qualitative analyses of CAMs as measurements ("dependent variables") in empirical/experimental studies:</a:t>
            </a:r>
          </a:p>
          <a:p>
            <a:pPr lvl="1">
              <a:lnSpc>
                <a:spcPct val="100000"/>
              </a:lnSpc>
            </a:pPr>
            <a:r>
              <a:rPr lang="en-US" sz="1600" dirty="0"/>
              <a:t>CAMs as a </a:t>
            </a:r>
            <a:r>
              <a:rPr lang="en-US" sz="1600" b="1" dirty="0"/>
              <a:t>dependent variable in a pre-post intervention design</a:t>
            </a:r>
            <a:r>
              <a:rPr lang="en-US" sz="1600" dirty="0"/>
              <a:t>, where participants either draw two separate CAMs before and after an intervention or have the chance to adjust the first CAM at a later point in time</a:t>
            </a:r>
          </a:p>
          <a:p>
            <a:pPr lvl="1">
              <a:lnSpc>
                <a:spcPct val="100000"/>
              </a:lnSpc>
            </a:pPr>
            <a:r>
              <a:rPr lang="en-US" sz="1600" dirty="0"/>
              <a:t>CAMs in a </a:t>
            </a:r>
            <a:r>
              <a:rPr lang="en-US" sz="1600" b="1" dirty="0"/>
              <a:t>mixed method design</a:t>
            </a:r>
            <a:r>
              <a:rPr lang="en-US" sz="1600" dirty="0"/>
              <a:t> to augment questionnaire data with rich information about cognitive-affective representations and the possibility of freely associating, away from prespecified answer options</a:t>
            </a:r>
            <a:endParaRPr lang="en-US" sz="1600" b="1" dirty="0">
              <a:solidFill>
                <a:schemeClr val="accent1"/>
              </a:solidFill>
            </a:endParaRPr>
          </a:p>
          <a:p>
            <a:pPr marL="0" indent="0">
              <a:buNone/>
            </a:pPr>
            <a:r>
              <a:rPr lang="en-US" sz="1600" dirty="0">
                <a:solidFill>
                  <a:schemeClr val="tx1">
                    <a:lumMod val="75000"/>
                  </a:schemeClr>
                </a:solidFill>
              </a:rPr>
              <a:t>CAM as independent variable to influence/inform participants:</a:t>
            </a:r>
          </a:p>
          <a:p>
            <a:pPr>
              <a:lnSpc>
                <a:spcPct val="100000"/>
              </a:lnSpc>
            </a:pPr>
            <a:r>
              <a:rPr lang="en-US" sz="1600" dirty="0"/>
              <a:t>Using </a:t>
            </a:r>
            <a:r>
              <a:rPr lang="en-US" sz="1600" b="1" dirty="0"/>
              <a:t>CAMs themselves as an intervention</a:t>
            </a:r>
            <a:r>
              <a:rPr lang="en-US" sz="1600" dirty="0"/>
              <a:t>, where participants are shown a CAM that is not their own and the influence of this exposure to somebody else's representation is assessed</a:t>
            </a:r>
          </a:p>
          <a:p>
            <a:pPr>
              <a:lnSpc>
                <a:spcPct val="100000"/>
              </a:lnSpc>
            </a:pPr>
            <a:r>
              <a:rPr lang="en-US" sz="1600" dirty="0"/>
              <a:t>CAMs in an </a:t>
            </a:r>
            <a:r>
              <a:rPr lang="en-US" sz="1600" b="1" dirty="0"/>
              <a:t>adaptive design</a:t>
            </a:r>
            <a:r>
              <a:rPr lang="en-US" sz="1600" dirty="0"/>
              <a:t>, where participants receive an adaptive intervention based on an automated real time analysis of the CAM they have just drawn (e.g. specific intervention depending on mean valence of the CAM)</a:t>
            </a:r>
          </a:p>
          <a:p>
            <a:pPr lvl="1"/>
            <a:endParaRPr lang="en-US" sz="1600" dirty="0"/>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31</a:t>
            </a:fld>
            <a:endParaRPr lang="de-DE" dirty="0"/>
          </a:p>
        </p:txBody>
      </p:sp>
    </p:spTree>
    <p:extLst>
      <p:ext uri="{BB962C8B-B14F-4D97-AF65-F5344CB8AC3E}">
        <p14:creationId xmlns:p14="http://schemas.microsoft.com/office/powerpoint/2010/main" val="1358290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442913" y="365125"/>
            <a:ext cx="11341100" cy="921747"/>
          </a:xfrm>
        </p:spPr>
        <p:txBody>
          <a:bodyPr/>
          <a:lstStyle/>
          <a:p>
            <a:r>
              <a:rPr lang="de-DE" dirty="0"/>
              <a:t>Network </a:t>
            </a:r>
            <a:r>
              <a:rPr lang="en-US" dirty="0"/>
              <a:t>topologies</a:t>
            </a:r>
            <a:br>
              <a:rPr lang="de-DE" dirty="0"/>
            </a:br>
            <a:r>
              <a:rPr lang="en-US" dirty="0">
                <a:solidFill>
                  <a:srgbClr val="000000"/>
                </a:solidFill>
              </a:rPr>
              <a:t>Design CAM study</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3" y="1286872"/>
            <a:ext cx="11162065" cy="381475"/>
          </a:xfrm>
        </p:spPr>
        <p:txBody>
          <a:bodyPr/>
          <a:lstStyle/>
          <a:p>
            <a:pPr marL="0" indent="0">
              <a:buNone/>
            </a:pPr>
            <a:r>
              <a:rPr lang="en-US" sz="1600" dirty="0">
                <a:solidFill>
                  <a:schemeClr val="accent1"/>
                </a:solidFill>
              </a:rPr>
              <a:t>different sets of predefined concepts and connections are possible (network topologies):</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32</a:t>
            </a:fld>
            <a:endParaRPr lang="de-DE" dirty="0"/>
          </a:p>
        </p:txBody>
      </p:sp>
      <p:sp>
        <p:nvSpPr>
          <p:cNvPr id="9" name="Inhaltsplatzhalter 7">
            <a:extLst>
              <a:ext uri="{FF2B5EF4-FFF2-40B4-BE49-F238E27FC236}">
                <a16:creationId xmlns:a16="http://schemas.microsoft.com/office/drawing/2014/main" id="{8223D7E7-C62F-41D2-8014-4D6A11D6F73D}"/>
              </a:ext>
            </a:extLst>
          </p:cNvPr>
          <p:cNvSpPr txBox="1">
            <a:spLocks/>
          </p:cNvSpPr>
          <p:nvPr/>
        </p:nvSpPr>
        <p:spPr>
          <a:xfrm>
            <a:off x="442913" y="1752124"/>
            <a:ext cx="6422319" cy="4626098"/>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lvl="1"/>
            <a:r>
              <a:rPr lang="en-US" sz="1600" dirty="0">
                <a:solidFill>
                  <a:schemeClr val="accent1"/>
                </a:solidFill>
              </a:rPr>
              <a:t>Single concept in the middle</a:t>
            </a:r>
            <a:r>
              <a:rPr lang="en-US" sz="1600" dirty="0"/>
              <a:t>: design likely evokes a network which is equivalent to a physical star topology, where all concepts are connected to a central concept; high local and global density</a:t>
            </a:r>
          </a:p>
          <a:p>
            <a:pPr lvl="1"/>
            <a:r>
              <a:rPr lang="en-US" sz="1600" dirty="0">
                <a:solidFill>
                  <a:schemeClr val="accent1"/>
                </a:solidFill>
              </a:rPr>
              <a:t>Two contradictory concepts</a:t>
            </a:r>
            <a:r>
              <a:rPr lang="en-US" sz="1600" dirty="0"/>
              <a:t>: interesting way of analyzing the perception of opposite poles or concepts; sub-networks of the resulting CAMs can be analyzed and compared separately; high local densities and medium global density</a:t>
            </a:r>
          </a:p>
          <a:p>
            <a:pPr lvl="1"/>
            <a:r>
              <a:rPr lang="en-US" sz="1600" dirty="0">
                <a:solidFill>
                  <a:schemeClr val="accent1"/>
                </a:solidFill>
              </a:rPr>
              <a:t>Tree Topology</a:t>
            </a:r>
            <a:r>
              <a:rPr lang="en-US" sz="1600" dirty="0"/>
              <a:t>: nudges participants towards “adding leaves to a predefined tree”: typically have low overall and local density</a:t>
            </a:r>
          </a:p>
          <a:p>
            <a:pPr lvl="1"/>
            <a:r>
              <a:rPr lang="en-US" sz="1600" dirty="0">
                <a:solidFill>
                  <a:schemeClr val="accent1"/>
                </a:solidFill>
              </a:rPr>
              <a:t>No predefined concepts</a:t>
            </a:r>
            <a:r>
              <a:rPr lang="en-US" sz="1600" dirty="0"/>
              <a:t>: typically results in a partially connected mesh topologies</a:t>
            </a:r>
          </a:p>
        </p:txBody>
      </p:sp>
      <p:pic>
        <p:nvPicPr>
          <p:cNvPr id="3" name="Grafik 2">
            <a:extLst>
              <a:ext uri="{FF2B5EF4-FFF2-40B4-BE49-F238E27FC236}">
                <a16:creationId xmlns:a16="http://schemas.microsoft.com/office/drawing/2014/main" id="{EE5DC433-1F9A-42BF-9745-40479913D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068" y="1604306"/>
            <a:ext cx="2194131" cy="1548104"/>
          </a:xfrm>
          <a:prstGeom prst="rect">
            <a:avLst/>
          </a:prstGeom>
        </p:spPr>
      </p:pic>
      <p:pic>
        <p:nvPicPr>
          <p:cNvPr id="10" name="Grafik 9">
            <a:extLst>
              <a:ext uri="{FF2B5EF4-FFF2-40B4-BE49-F238E27FC236}">
                <a16:creationId xmlns:a16="http://schemas.microsoft.com/office/drawing/2014/main" id="{5D934233-5938-43D3-AF81-64CCBE034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6392" y="3269421"/>
            <a:ext cx="3735482" cy="1466264"/>
          </a:xfrm>
          <a:prstGeom prst="rect">
            <a:avLst/>
          </a:prstGeom>
        </p:spPr>
      </p:pic>
      <p:pic>
        <p:nvPicPr>
          <p:cNvPr id="12" name="Grafik 11">
            <a:extLst>
              <a:ext uri="{FF2B5EF4-FFF2-40B4-BE49-F238E27FC236}">
                <a16:creationId xmlns:a16="http://schemas.microsoft.com/office/drawing/2014/main" id="{06F36EB2-C832-4F1E-8514-8D4B6B56C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9042" y="4794006"/>
            <a:ext cx="2410182" cy="1609673"/>
          </a:xfrm>
          <a:prstGeom prst="rect">
            <a:avLst/>
          </a:prstGeom>
        </p:spPr>
      </p:pic>
    </p:spTree>
    <p:extLst>
      <p:ext uri="{BB962C8B-B14F-4D97-AF65-F5344CB8AC3E}">
        <p14:creationId xmlns:p14="http://schemas.microsoft.com/office/powerpoint/2010/main" val="929617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DA4AD-7CE1-4CA0-93FA-E6AE5DB8112D}"/>
              </a:ext>
            </a:extLst>
          </p:cNvPr>
          <p:cNvSpPr>
            <a:spLocks noGrp="1"/>
          </p:cNvSpPr>
          <p:nvPr>
            <p:ph type="title"/>
          </p:nvPr>
        </p:nvSpPr>
        <p:spPr>
          <a:xfrm>
            <a:off x="442913" y="365125"/>
            <a:ext cx="11341100" cy="831497"/>
          </a:xfrm>
        </p:spPr>
        <p:txBody>
          <a:bodyPr/>
          <a:lstStyle/>
          <a:p>
            <a:r>
              <a:rPr lang="en-US" dirty="0"/>
              <a:t>Intervention Design</a:t>
            </a:r>
            <a:br>
              <a:rPr lang="de-DE" dirty="0"/>
            </a:br>
            <a:r>
              <a:rPr lang="en-US" dirty="0">
                <a:solidFill>
                  <a:srgbClr val="000000"/>
                </a:solidFill>
              </a:rPr>
              <a:t>Example soft robot intervention</a:t>
            </a:r>
            <a:endParaRPr lang="en-US" dirty="0"/>
          </a:p>
        </p:txBody>
      </p:sp>
      <p:sp>
        <p:nvSpPr>
          <p:cNvPr id="5" name="Fußzeilenplatzhalter 4">
            <a:extLst>
              <a:ext uri="{FF2B5EF4-FFF2-40B4-BE49-F238E27FC236}">
                <a16:creationId xmlns:a16="http://schemas.microsoft.com/office/drawing/2014/main" id="{FE4410F5-9BFD-4745-966C-D21243E0610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3DCC645-367A-4A67-BCD8-CF9FB999C2D6}"/>
              </a:ext>
            </a:extLst>
          </p:cNvPr>
          <p:cNvSpPr>
            <a:spLocks noGrp="1"/>
          </p:cNvSpPr>
          <p:nvPr>
            <p:ph type="sldNum" sz="quarter" idx="16"/>
          </p:nvPr>
        </p:nvSpPr>
        <p:spPr/>
        <p:txBody>
          <a:bodyPr/>
          <a:lstStyle/>
          <a:p>
            <a:fld id="{C2571F0E-BA57-4409-A3A5-945CC828A36E}" type="slidenum">
              <a:rPr lang="de-DE" smtClean="0"/>
              <a:pPr/>
              <a:t>33</a:t>
            </a:fld>
            <a:endParaRPr lang="de-DE" dirty="0"/>
          </a:p>
        </p:txBody>
      </p:sp>
      <p:sp>
        <p:nvSpPr>
          <p:cNvPr id="10" name="Textplatzhalter 2">
            <a:extLst>
              <a:ext uri="{FF2B5EF4-FFF2-40B4-BE49-F238E27FC236}">
                <a16:creationId xmlns:a16="http://schemas.microsoft.com/office/drawing/2014/main" id="{E9EAACC7-5F4E-4417-9CCF-13EE0012C33B}"/>
              </a:ext>
            </a:extLst>
          </p:cNvPr>
          <p:cNvSpPr txBox="1">
            <a:spLocks/>
          </p:cNvSpPr>
          <p:nvPr/>
        </p:nvSpPr>
        <p:spPr>
          <a:xfrm>
            <a:off x="425450" y="1370800"/>
            <a:ext cx="4559124" cy="486365"/>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2000" b="1" dirty="0">
                <a:solidFill>
                  <a:schemeClr val="tx1">
                    <a:lumMod val="75000"/>
                  </a:schemeClr>
                </a:solidFill>
              </a:rPr>
              <a:t>Study Design</a:t>
            </a:r>
            <a:endParaRPr lang="en-US" sz="2000" b="1" dirty="0"/>
          </a:p>
        </p:txBody>
      </p:sp>
      <p:cxnSp>
        <p:nvCxnSpPr>
          <p:cNvPr id="17" name="Straight Arrow Connector 12">
            <a:extLst>
              <a:ext uri="{FF2B5EF4-FFF2-40B4-BE49-F238E27FC236}">
                <a16:creationId xmlns:a16="http://schemas.microsoft.com/office/drawing/2014/main" id="{80646AE6-1D1E-455B-BFA8-CD9E9C8F4676}"/>
              </a:ext>
            </a:extLst>
          </p:cNvPr>
          <p:cNvCxnSpPr>
            <a:cxnSpLocks/>
          </p:cNvCxnSpPr>
          <p:nvPr/>
        </p:nvCxnSpPr>
        <p:spPr>
          <a:xfrm>
            <a:off x="1586500" y="2900099"/>
            <a:ext cx="725596" cy="0"/>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18" name="Raute 17">
            <a:extLst>
              <a:ext uri="{FF2B5EF4-FFF2-40B4-BE49-F238E27FC236}">
                <a16:creationId xmlns:a16="http://schemas.microsoft.com/office/drawing/2014/main" id="{D0A60FB2-10DD-41A9-B995-4FCA25B517FE}"/>
              </a:ext>
            </a:extLst>
          </p:cNvPr>
          <p:cNvSpPr/>
          <p:nvPr/>
        </p:nvSpPr>
        <p:spPr>
          <a:xfrm>
            <a:off x="2397210" y="2412643"/>
            <a:ext cx="2251821" cy="99139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Random assignment</a:t>
            </a:r>
          </a:p>
        </p:txBody>
      </p:sp>
      <p:sp>
        <p:nvSpPr>
          <p:cNvPr id="19" name="Rechteck: abgerundete Ecken 37">
            <a:extLst>
              <a:ext uri="{FF2B5EF4-FFF2-40B4-BE49-F238E27FC236}">
                <a16:creationId xmlns:a16="http://schemas.microsoft.com/office/drawing/2014/main" id="{657899A5-F57D-4EB4-B19E-D2FD3FAF4042}"/>
              </a:ext>
            </a:extLst>
          </p:cNvPr>
          <p:cNvSpPr/>
          <p:nvPr/>
        </p:nvSpPr>
        <p:spPr>
          <a:xfrm>
            <a:off x="341685" y="2548923"/>
            <a:ext cx="1146558" cy="7149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Welcome and consent</a:t>
            </a:r>
          </a:p>
        </p:txBody>
      </p:sp>
      <p:sp>
        <p:nvSpPr>
          <p:cNvPr id="20" name="Ellipse 38">
            <a:extLst>
              <a:ext uri="{FF2B5EF4-FFF2-40B4-BE49-F238E27FC236}">
                <a16:creationId xmlns:a16="http://schemas.microsoft.com/office/drawing/2014/main" id="{8CE10D3E-6364-41B7-AA8F-7C38DDBEBEA6}"/>
              </a:ext>
            </a:extLst>
          </p:cNvPr>
          <p:cNvSpPr/>
          <p:nvPr/>
        </p:nvSpPr>
        <p:spPr>
          <a:xfrm>
            <a:off x="4814169" y="3054756"/>
            <a:ext cx="1236285" cy="8741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socially assistive</a:t>
            </a:r>
          </a:p>
        </p:txBody>
      </p:sp>
      <p:sp>
        <p:nvSpPr>
          <p:cNvPr id="21" name="Ellipse 39">
            <a:extLst>
              <a:ext uri="{FF2B5EF4-FFF2-40B4-BE49-F238E27FC236}">
                <a16:creationId xmlns:a16="http://schemas.microsoft.com/office/drawing/2014/main" id="{BE69FFC4-8BC0-443B-A937-805677F9A252}"/>
              </a:ext>
            </a:extLst>
          </p:cNvPr>
          <p:cNvSpPr/>
          <p:nvPr/>
        </p:nvSpPr>
        <p:spPr>
          <a:xfrm>
            <a:off x="4827318" y="1906830"/>
            <a:ext cx="1268682" cy="8902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search and rescue missions</a:t>
            </a:r>
          </a:p>
        </p:txBody>
      </p:sp>
      <p:cxnSp>
        <p:nvCxnSpPr>
          <p:cNvPr id="22" name="Straight Arrow Connector 12">
            <a:extLst>
              <a:ext uri="{FF2B5EF4-FFF2-40B4-BE49-F238E27FC236}">
                <a16:creationId xmlns:a16="http://schemas.microsoft.com/office/drawing/2014/main" id="{AC5C850E-9FEA-41DE-A5E9-BA383743B5D7}"/>
              </a:ext>
            </a:extLst>
          </p:cNvPr>
          <p:cNvCxnSpPr>
            <a:cxnSpLocks/>
          </p:cNvCxnSpPr>
          <p:nvPr/>
        </p:nvCxnSpPr>
        <p:spPr>
          <a:xfrm>
            <a:off x="4215144" y="3170888"/>
            <a:ext cx="587568" cy="19822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2">
            <a:extLst>
              <a:ext uri="{FF2B5EF4-FFF2-40B4-BE49-F238E27FC236}">
                <a16:creationId xmlns:a16="http://schemas.microsoft.com/office/drawing/2014/main" id="{90ED7302-AD1A-42D2-8F85-945D57532AE7}"/>
              </a:ext>
            </a:extLst>
          </p:cNvPr>
          <p:cNvCxnSpPr>
            <a:cxnSpLocks/>
          </p:cNvCxnSpPr>
          <p:nvPr/>
        </p:nvCxnSpPr>
        <p:spPr>
          <a:xfrm flipV="1">
            <a:off x="4168026" y="2473133"/>
            <a:ext cx="602333" cy="130668"/>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24" name="Rechteck: abgerundete Ecken 4">
            <a:extLst>
              <a:ext uri="{FF2B5EF4-FFF2-40B4-BE49-F238E27FC236}">
                <a16:creationId xmlns:a16="http://schemas.microsoft.com/office/drawing/2014/main" id="{78C0878F-F032-49BB-8DA8-22320ADC1ED6}"/>
              </a:ext>
            </a:extLst>
          </p:cNvPr>
          <p:cNvSpPr txBox="1">
            <a:spLocks/>
          </p:cNvSpPr>
          <p:nvPr/>
        </p:nvSpPr>
        <p:spPr>
          <a:xfrm>
            <a:off x="6695821" y="2529025"/>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b="1" dirty="0">
                <a:solidFill>
                  <a:srgbClr val="000000"/>
                </a:solidFill>
                <a:latin typeface="Times New Roman" panose="02020603050405020304" pitchFamily="18" charset="0"/>
                <a:cs typeface="Times New Roman" panose="02020603050405020304" pitchFamily="18" charset="0"/>
              </a:rPr>
              <a:t>Draw CAM</a:t>
            </a:r>
          </a:p>
        </p:txBody>
      </p:sp>
      <p:sp>
        <p:nvSpPr>
          <p:cNvPr id="25" name="Rechteck: abgerundete Ecken 4">
            <a:extLst>
              <a:ext uri="{FF2B5EF4-FFF2-40B4-BE49-F238E27FC236}">
                <a16:creationId xmlns:a16="http://schemas.microsoft.com/office/drawing/2014/main" id="{5B3E0ACB-17EC-455E-8C3F-1AEDF59518F3}"/>
              </a:ext>
            </a:extLst>
          </p:cNvPr>
          <p:cNvSpPr txBox="1">
            <a:spLocks/>
          </p:cNvSpPr>
          <p:nvPr/>
        </p:nvSpPr>
        <p:spPr>
          <a:xfrm>
            <a:off x="8616941" y="2557524"/>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b="1" dirty="0">
                <a:solidFill>
                  <a:srgbClr val="000000"/>
                </a:solidFill>
                <a:latin typeface="Times New Roman" panose="02020603050405020304" pitchFamily="18" charset="0"/>
                <a:cs typeface="Times New Roman" panose="02020603050405020304" pitchFamily="18" charset="0"/>
              </a:rPr>
              <a:t>Add information on soft robots</a:t>
            </a:r>
          </a:p>
        </p:txBody>
      </p:sp>
      <p:cxnSp>
        <p:nvCxnSpPr>
          <p:cNvPr id="26" name="Straight Arrow Connector 12">
            <a:extLst>
              <a:ext uri="{FF2B5EF4-FFF2-40B4-BE49-F238E27FC236}">
                <a16:creationId xmlns:a16="http://schemas.microsoft.com/office/drawing/2014/main" id="{BE4B117F-C2E9-44EE-A958-50AC7CEBA18B}"/>
              </a:ext>
            </a:extLst>
          </p:cNvPr>
          <p:cNvCxnSpPr>
            <a:cxnSpLocks/>
          </p:cNvCxnSpPr>
          <p:nvPr/>
        </p:nvCxnSpPr>
        <p:spPr>
          <a:xfrm flipV="1">
            <a:off x="8031521" y="2886114"/>
            <a:ext cx="551322" cy="189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2">
            <a:extLst>
              <a:ext uri="{FF2B5EF4-FFF2-40B4-BE49-F238E27FC236}">
                <a16:creationId xmlns:a16="http://schemas.microsoft.com/office/drawing/2014/main" id="{EDBA6B34-792E-4186-A19D-449AD0D26057}"/>
              </a:ext>
            </a:extLst>
          </p:cNvPr>
          <p:cNvCxnSpPr>
            <a:cxnSpLocks/>
          </p:cNvCxnSpPr>
          <p:nvPr/>
        </p:nvCxnSpPr>
        <p:spPr>
          <a:xfrm>
            <a:off x="6201951" y="2521357"/>
            <a:ext cx="443301" cy="175079"/>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12">
            <a:extLst>
              <a:ext uri="{FF2B5EF4-FFF2-40B4-BE49-F238E27FC236}">
                <a16:creationId xmlns:a16="http://schemas.microsoft.com/office/drawing/2014/main" id="{23416550-4BFB-49F1-AAAE-FFC96869C98D}"/>
              </a:ext>
            </a:extLst>
          </p:cNvPr>
          <p:cNvCxnSpPr>
            <a:cxnSpLocks/>
          </p:cNvCxnSpPr>
          <p:nvPr/>
        </p:nvCxnSpPr>
        <p:spPr>
          <a:xfrm flipV="1">
            <a:off x="6119182" y="3054756"/>
            <a:ext cx="526070" cy="379548"/>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2">
            <a:extLst>
              <a:ext uri="{FF2B5EF4-FFF2-40B4-BE49-F238E27FC236}">
                <a16:creationId xmlns:a16="http://schemas.microsoft.com/office/drawing/2014/main" id="{89C1AFA9-8163-4EAA-AF11-D03D6BCC6096}"/>
              </a:ext>
            </a:extLst>
          </p:cNvPr>
          <p:cNvCxnSpPr>
            <a:cxnSpLocks/>
          </p:cNvCxnSpPr>
          <p:nvPr/>
        </p:nvCxnSpPr>
        <p:spPr>
          <a:xfrm flipV="1">
            <a:off x="9986739" y="2885167"/>
            <a:ext cx="551322" cy="189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0" name="Rechteck: abgerundete Ecken 4">
            <a:extLst>
              <a:ext uri="{FF2B5EF4-FFF2-40B4-BE49-F238E27FC236}">
                <a16:creationId xmlns:a16="http://schemas.microsoft.com/office/drawing/2014/main" id="{175551A1-184A-4400-9F2B-B3911E76E1FE}"/>
              </a:ext>
            </a:extLst>
          </p:cNvPr>
          <p:cNvSpPr txBox="1">
            <a:spLocks/>
          </p:cNvSpPr>
          <p:nvPr/>
        </p:nvSpPr>
        <p:spPr>
          <a:xfrm>
            <a:off x="10666964" y="2581934"/>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b="1" dirty="0">
                <a:solidFill>
                  <a:srgbClr val="000000"/>
                </a:solidFill>
                <a:latin typeface="Times New Roman" panose="02020603050405020304" pitchFamily="18" charset="0"/>
                <a:cs typeface="Times New Roman" panose="02020603050405020304" pitchFamily="18" charset="0"/>
              </a:rPr>
              <a:t>Adjust drawn CAM</a:t>
            </a:r>
          </a:p>
        </p:txBody>
      </p:sp>
      <p:sp>
        <p:nvSpPr>
          <p:cNvPr id="31" name="Textfeld 30">
            <a:extLst>
              <a:ext uri="{FF2B5EF4-FFF2-40B4-BE49-F238E27FC236}">
                <a16:creationId xmlns:a16="http://schemas.microsoft.com/office/drawing/2014/main" id="{F4017C03-D76E-44C1-9D1A-66799BB32BDF}"/>
              </a:ext>
            </a:extLst>
          </p:cNvPr>
          <p:cNvSpPr txBox="1"/>
          <p:nvPr/>
        </p:nvSpPr>
        <p:spPr>
          <a:xfrm>
            <a:off x="247444" y="4544885"/>
            <a:ext cx="6551351" cy="2031325"/>
          </a:xfrm>
          <a:prstGeom prst="rect">
            <a:avLst/>
          </a:prstGeom>
          <a:noFill/>
        </p:spPr>
        <p:txBody>
          <a:bodyPr wrap="square" rtlCol="0">
            <a:spAutoFit/>
          </a:bodyPr>
          <a:lstStyle/>
          <a:p>
            <a:pPr marL="457200" indent="-457200">
              <a:buAutoNum type="arabicParenBoth"/>
            </a:pPr>
            <a:r>
              <a:rPr lang="en-US" dirty="0">
                <a:solidFill>
                  <a:schemeClr val="tx1">
                    <a:lumMod val="75000"/>
                  </a:schemeClr>
                </a:solidFill>
                <a:latin typeface="Arial" panose="020B0604020202020204" pitchFamily="34" charset="0"/>
                <a:cs typeface="Arial" panose="020B0604020202020204" pitchFamily="34" charset="0"/>
              </a:rPr>
              <a:t>Within</a:t>
            </a:r>
            <a:r>
              <a:rPr lang="en-US" dirty="0">
                <a:solidFill>
                  <a:srgbClr val="000000"/>
                </a:solidFill>
                <a:latin typeface="Arial" panose="020B0604020202020204" pitchFamily="34" charset="0"/>
                <a:cs typeface="Arial" panose="020B0604020202020204" pitchFamily="34" charset="0"/>
              </a:rPr>
              <a:t>: More positive assessment of soft robots compared to </a:t>
            </a:r>
            <a:br>
              <a:rPr lang="en-US" dirty="0">
                <a:solidFill>
                  <a:srgbClr val="000000"/>
                </a:solidFill>
                <a:latin typeface="Arial" panose="020B0604020202020204" pitchFamily="34" charset="0"/>
                <a:cs typeface="Arial" panose="020B0604020202020204" pitchFamily="34" charset="0"/>
              </a:rPr>
            </a:br>
            <a:r>
              <a:rPr lang="en-US" dirty="0">
                <a:solidFill>
                  <a:srgbClr val="000000"/>
                </a:solidFill>
                <a:latin typeface="Arial" panose="020B0604020202020204" pitchFamily="34" charset="0"/>
                <a:cs typeface="Arial" panose="020B0604020202020204" pitchFamily="34" charset="0"/>
              </a:rPr>
              <a:t>rigid robots in both case studies </a:t>
            </a:r>
          </a:p>
          <a:p>
            <a:pPr marL="457200" indent="-457200">
              <a:buAutoNum type="arabicParenBoth"/>
            </a:pPr>
            <a:r>
              <a:rPr lang="en-US" dirty="0">
                <a:solidFill>
                  <a:schemeClr val="tx1">
                    <a:lumMod val="75000"/>
                  </a:schemeClr>
                </a:solidFill>
                <a:latin typeface="Arial" panose="020B0604020202020204" pitchFamily="34" charset="0"/>
                <a:cs typeface="Arial" panose="020B0604020202020204" pitchFamily="34" charset="0"/>
              </a:rPr>
              <a:t>Between</a:t>
            </a:r>
            <a:r>
              <a:rPr lang="en-US" dirty="0">
                <a:solidFill>
                  <a:srgbClr val="000000"/>
                </a:solidFill>
                <a:latin typeface="Arial" panose="020B0604020202020204" pitchFamily="34" charset="0"/>
                <a:cs typeface="Arial" panose="020B0604020202020204" pitchFamily="34" charset="0"/>
              </a:rPr>
              <a:t>: More positive assessment of </a:t>
            </a:r>
            <a:r>
              <a:rPr lang="en-US" i="1" dirty="0">
                <a:solidFill>
                  <a:srgbClr val="000000"/>
                </a:solidFill>
                <a:latin typeface="Arial" panose="020B0604020202020204" pitchFamily="34" charset="0"/>
                <a:cs typeface="Arial" panose="020B0604020202020204" pitchFamily="34" charset="0"/>
              </a:rPr>
              <a:t>search and rescue soft robots </a:t>
            </a:r>
            <a:br>
              <a:rPr lang="en-US" i="1" dirty="0">
                <a:solidFill>
                  <a:srgbClr val="000000"/>
                </a:solidFill>
                <a:latin typeface="Arial" panose="020B0604020202020204" pitchFamily="34" charset="0"/>
                <a:cs typeface="Arial" panose="020B0604020202020204" pitchFamily="34" charset="0"/>
              </a:rPr>
            </a:br>
            <a:r>
              <a:rPr lang="en-US" dirty="0">
                <a:solidFill>
                  <a:srgbClr val="000000"/>
                </a:solidFill>
                <a:latin typeface="Arial" panose="020B0604020202020204" pitchFamily="34" charset="0"/>
                <a:cs typeface="Arial" panose="020B0604020202020204" pitchFamily="34" charset="0"/>
              </a:rPr>
              <a:t>compared to </a:t>
            </a:r>
            <a:r>
              <a:rPr lang="en-US" i="1" dirty="0">
                <a:solidFill>
                  <a:srgbClr val="000000"/>
                </a:solidFill>
                <a:latin typeface="Arial" panose="020B0604020202020204" pitchFamily="34" charset="0"/>
                <a:cs typeface="Arial" panose="020B0604020202020204" pitchFamily="34" charset="0"/>
              </a:rPr>
              <a:t>socially assistive soft robots </a:t>
            </a:r>
          </a:p>
          <a:p>
            <a:endParaRPr lang="en-US" dirty="0">
              <a:solidFill>
                <a:srgbClr val="000000"/>
              </a:solidFill>
            </a:endParaRPr>
          </a:p>
        </p:txBody>
      </p:sp>
      <p:pic>
        <p:nvPicPr>
          <p:cNvPr id="32" name="Grafik 31">
            <a:extLst>
              <a:ext uri="{FF2B5EF4-FFF2-40B4-BE49-F238E27FC236}">
                <a16:creationId xmlns:a16="http://schemas.microsoft.com/office/drawing/2014/main" id="{CA5C1A26-9689-4406-A74B-5E530F1B7030}"/>
              </a:ext>
            </a:extLst>
          </p:cNvPr>
          <p:cNvPicPr>
            <a:picLocks noChangeAspect="1"/>
          </p:cNvPicPr>
          <p:nvPr/>
        </p:nvPicPr>
        <p:blipFill>
          <a:blip r:embed="rId2"/>
          <a:stretch>
            <a:fillRect/>
          </a:stretch>
        </p:blipFill>
        <p:spPr>
          <a:xfrm>
            <a:off x="6997278" y="3677196"/>
            <a:ext cx="4389626" cy="2299547"/>
          </a:xfrm>
          <a:prstGeom prst="rect">
            <a:avLst/>
          </a:prstGeom>
        </p:spPr>
      </p:pic>
      <p:sp>
        <p:nvSpPr>
          <p:cNvPr id="33" name="Textfeld 32">
            <a:extLst>
              <a:ext uri="{FF2B5EF4-FFF2-40B4-BE49-F238E27FC236}">
                <a16:creationId xmlns:a16="http://schemas.microsoft.com/office/drawing/2014/main" id="{FECE6485-E2F8-49E2-B027-0C5575ED084E}"/>
              </a:ext>
            </a:extLst>
          </p:cNvPr>
          <p:cNvSpPr txBox="1"/>
          <p:nvPr/>
        </p:nvSpPr>
        <p:spPr>
          <a:xfrm>
            <a:off x="5400489" y="6013123"/>
            <a:ext cx="6632938" cy="507831"/>
          </a:xfrm>
          <a:prstGeom prst="rect">
            <a:avLst/>
          </a:prstGeom>
          <a:noFill/>
        </p:spPr>
        <p:txBody>
          <a:bodyPr wrap="square" rtlCol="0">
            <a:spAutoFit/>
          </a:bodyPr>
          <a:lstStyle/>
          <a:p>
            <a:r>
              <a:rPr lang="en-US" sz="900" dirty="0" err="1">
                <a:solidFill>
                  <a:schemeClr val="bg1">
                    <a:lumMod val="65000"/>
                  </a:schemeClr>
                </a:solidFill>
              </a:rPr>
              <a:t>Estadieu</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Gorki, M., </a:t>
            </a:r>
            <a:r>
              <a:rPr lang="en-US" sz="900" dirty="0" err="1">
                <a:solidFill>
                  <a:schemeClr val="bg1">
                    <a:lumMod val="65000"/>
                  </a:schemeClr>
                </a:solidFill>
              </a:rPr>
              <a:t>Monno</a:t>
            </a:r>
            <a:r>
              <a:rPr lang="en-US" sz="900" dirty="0">
                <a:solidFill>
                  <a:schemeClr val="bg1">
                    <a:lumMod val="65000"/>
                  </a:schemeClr>
                </a:solidFill>
              </a:rPr>
              <a:t>, I., Tauber, F., </a:t>
            </a:r>
            <a:r>
              <a:rPr lang="en-US" sz="900" dirty="0" err="1">
                <a:solidFill>
                  <a:schemeClr val="bg1">
                    <a:lumMod val="65000"/>
                  </a:schemeClr>
                </a:solidFill>
              </a:rPr>
              <a:t>Teichmann</a:t>
            </a:r>
            <a:r>
              <a:rPr lang="en-US" sz="900" dirty="0">
                <a:solidFill>
                  <a:schemeClr val="bg1">
                    <a:lumMod val="65000"/>
                  </a:schemeClr>
                </a:solidFill>
              </a:rPr>
              <a:t>, J., Levy-</a:t>
            </a:r>
            <a:r>
              <a:rPr lang="en-US" sz="900" dirty="0" err="1">
                <a:solidFill>
                  <a:schemeClr val="bg1">
                    <a:lumMod val="65000"/>
                  </a:schemeClr>
                </a:solidFill>
              </a:rPr>
              <a:t>Tzedek</a:t>
            </a:r>
            <a:r>
              <a:rPr lang="en-US" sz="900" dirty="0">
                <a:solidFill>
                  <a:schemeClr val="bg1">
                    <a:lumMod val="65000"/>
                  </a:schemeClr>
                </a:solidFill>
              </a:rPr>
              <a:t>, S., Müller, O.,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Societal Assessment of Soft Robots: Identifying Key Risks and Benefits of Soft Robots Compared to Conventional Robots. </a:t>
            </a:r>
          </a:p>
          <a:p>
            <a:endParaRPr lang="en-US" sz="900" dirty="0">
              <a:solidFill>
                <a:schemeClr val="bg1">
                  <a:lumMod val="65000"/>
                </a:schemeClr>
              </a:solidFill>
            </a:endParaRPr>
          </a:p>
        </p:txBody>
      </p:sp>
      <p:sp>
        <p:nvSpPr>
          <p:cNvPr id="34" name="Textplatzhalter 2">
            <a:extLst>
              <a:ext uri="{FF2B5EF4-FFF2-40B4-BE49-F238E27FC236}">
                <a16:creationId xmlns:a16="http://schemas.microsoft.com/office/drawing/2014/main" id="{E7C7E6E3-5730-49E8-B14D-66966A5470E0}"/>
              </a:ext>
            </a:extLst>
          </p:cNvPr>
          <p:cNvSpPr txBox="1">
            <a:spLocks/>
          </p:cNvSpPr>
          <p:nvPr/>
        </p:nvSpPr>
        <p:spPr>
          <a:xfrm>
            <a:off x="442913" y="3993719"/>
            <a:ext cx="4559124" cy="486365"/>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2000" b="1" dirty="0">
                <a:solidFill>
                  <a:schemeClr val="tx1">
                    <a:lumMod val="75000"/>
                  </a:schemeClr>
                </a:solidFill>
              </a:rPr>
              <a:t>Results</a:t>
            </a:r>
            <a:endParaRPr lang="en-US" sz="2000" b="1" dirty="0"/>
          </a:p>
        </p:txBody>
      </p:sp>
    </p:spTree>
    <p:extLst>
      <p:ext uri="{BB962C8B-B14F-4D97-AF65-F5344CB8AC3E}">
        <p14:creationId xmlns:p14="http://schemas.microsoft.com/office/powerpoint/2010/main" val="4243119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AB9CAD-17C2-4966-8D0D-3B52134042E0}"/>
              </a:ext>
            </a:extLst>
          </p:cNvPr>
          <p:cNvSpPr>
            <a:spLocks noGrp="1"/>
          </p:cNvSpPr>
          <p:nvPr>
            <p:ph type="title"/>
          </p:nvPr>
        </p:nvSpPr>
        <p:spPr>
          <a:xfrm>
            <a:off x="442913" y="365125"/>
            <a:ext cx="11341100" cy="854075"/>
          </a:xfrm>
        </p:spPr>
        <p:txBody>
          <a:bodyPr/>
          <a:lstStyle/>
          <a:p>
            <a:r>
              <a:rPr lang="en-US"/>
              <a:t>Intervention Design</a:t>
            </a:r>
            <a:br>
              <a:rPr lang="de-DE"/>
            </a:br>
            <a:r>
              <a:rPr lang="en-US">
                <a:solidFill>
                  <a:srgbClr val="000000"/>
                </a:solidFill>
              </a:rPr>
              <a:t>Delta CAMs – conceptual perspective</a:t>
            </a:r>
            <a:endParaRPr lang="en-US" dirty="0"/>
          </a:p>
        </p:txBody>
      </p:sp>
      <p:sp>
        <p:nvSpPr>
          <p:cNvPr id="5" name="Fußzeilenplatzhalter 4">
            <a:extLst>
              <a:ext uri="{FF2B5EF4-FFF2-40B4-BE49-F238E27FC236}">
                <a16:creationId xmlns:a16="http://schemas.microsoft.com/office/drawing/2014/main" id="{121F07AD-A31C-4C28-880F-EC1FFC1462C7}"/>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BA8648B-0185-4B1E-866A-BE6A3B34C0F9}"/>
              </a:ext>
            </a:extLst>
          </p:cNvPr>
          <p:cNvSpPr>
            <a:spLocks noGrp="1"/>
          </p:cNvSpPr>
          <p:nvPr>
            <p:ph type="sldNum" sz="quarter" idx="16"/>
          </p:nvPr>
        </p:nvSpPr>
        <p:spPr/>
        <p:txBody>
          <a:bodyPr/>
          <a:lstStyle/>
          <a:p>
            <a:fld id="{C2571F0E-BA57-4409-A3A5-945CC828A36E}" type="slidenum">
              <a:rPr lang="de-DE" smtClean="0"/>
              <a:pPr/>
              <a:t>34</a:t>
            </a:fld>
            <a:endParaRPr lang="de-DE" dirty="0"/>
          </a:p>
        </p:txBody>
      </p:sp>
      <p:sp>
        <p:nvSpPr>
          <p:cNvPr id="7" name="Textfeld 6">
            <a:extLst>
              <a:ext uri="{FF2B5EF4-FFF2-40B4-BE49-F238E27FC236}">
                <a16:creationId xmlns:a16="http://schemas.microsoft.com/office/drawing/2014/main" id="{B851E75F-0BA6-4840-B13D-400B6BDD9C2D}"/>
              </a:ext>
            </a:extLst>
          </p:cNvPr>
          <p:cNvSpPr txBox="1"/>
          <p:nvPr/>
        </p:nvSpPr>
        <p:spPr>
          <a:xfrm>
            <a:off x="449009" y="1272328"/>
            <a:ext cx="2249905" cy="461665"/>
          </a:xfrm>
          <a:prstGeom prst="rect">
            <a:avLst/>
          </a:prstGeom>
          <a:noFill/>
        </p:spPr>
        <p:txBody>
          <a:bodyPr wrap="square" rtlCol="0">
            <a:spAutoFit/>
          </a:bodyPr>
          <a:lstStyle/>
          <a:p>
            <a:r>
              <a:rPr lang="de-DE" sz="2400" dirty="0"/>
              <a:t>Typ A</a:t>
            </a:r>
          </a:p>
        </p:txBody>
      </p:sp>
      <p:sp>
        <p:nvSpPr>
          <p:cNvPr id="8" name="Ellipse 7">
            <a:extLst>
              <a:ext uri="{FF2B5EF4-FFF2-40B4-BE49-F238E27FC236}">
                <a16:creationId xmlns:a16="http://schemas.microsoft.com/office/drawing/2014/main" id="{5E1F90C0-8156-4BEA-8A00-3FE1B8326152}"/>
              </a:ext>
            </a:extLst>
          </p:cNvPr>
          <p:cNvSpPr/>
          <p:nvPr/>
        </p:nvSpPr>
        <p:spPr>
          <a:xfrm>
            <a:off x="569324" y="1897970"/>
            <a:ext cx="577516" cy="5534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rgbClr val="FFFFFF"/>
                </a:solidFill>
              </a:rPr>
              <a:t>O</a:t>
            </a:r>
          </a:p>
        </p:txBody>
      </p:sp>
      <p:sp>
        <p:nvSpPr>
          <p:cNvPr id="9" name="Ellipse 8">
            <a:extLst>
              <a:ext uri="{FF2B5EF4-FFF2-40B4-BE49-F238E27FC236}">
                <a16:creationId xmlns:a16="http://schemas.microsoft.com/office/drawing/2014/main" id="{210E95D6-F92A-427B-803B-E8D9D1677112}"/>
              </a:ext>
            </a:extLst>
          </p:cNvPr>
          <p:cNvSpPr/>
          <p:nvPr/>
        </p:nvSpPr>
        <p:spPr>
          <a:xfrm>
            <a:off x="565312" y="2555697"/>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1</a:t>
            </a:r>
            <a:endParaRPr lang="de-DE" sz="2400" b="1" dirty="0">
              <a:solidFill>
                <a:srgbClr val="FFFFFF"/>
              </a:solidFill>
            </a:endParaRPr>
          </a:p>
        </p:txBody>
      </p:sp>
      <p:sp>
        <p:nvSpPr>
          <p:cNvPr id="10" name="Ellipse 9">
            <a:extLst>
              <a:ext uri="{FF2B5EF4-FFF2-40B4-BE49-F238E27FC236}">
                <a16:creationId xmlns:a16="http://schemas.microsoft.com/office/drawing/2014/main" id="{90473F6C-1426-4AB2-981B-B6B9540973B1}"/>
              </a:ext>
            </a:extLst>
          </p:cNvPr>
          <p:cNvSpPr/>
          <p:nvPr/>
        </p:nvSpPr>
        <p:spPr>
          <a:xfrm>
            <a:off x="1949104" y="2561793"/>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2</a:t>
            </a:r>
            <a:endParaRPr lang="de-DE" sz="2400" b="1" dirty="0">
              <a:solidFill>
                <a:srgbClr val="FFFFFF"/>
              </a:solidFill>
            </a:endParaRPr>
          </a:p>
        </p:txBody>
      </p:sp>
      <p:sp>
        <p:nvSpPr>
          <p:cNvPr id="11" name="Pfeil nach rechts 6">
            <a:extLst>
              <a:ext uri="{FF2B5EF4-FFF2-40B4-BE49-F238E27FC236}">
                <a16:creationId xmlns:a16="http://schemas.microsoft.com/office/drawing/2014/main" id="{7FC05681-DAA0-4AF7-8A1F-8FF29CEE7A72}"/>
              </a:ext>
            </a:extLst>
          </p:cNvPr>
          <p:cNvSpPr/>
          <p:nvPr/>
        </p:nvSpPr>
        <p:spPr>
          <a:xfrm>
            <a:off x="1323945" y="2056466"/>
            <a:ext cx="524256" cy="93445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13" name="Textfeld 12">
            <a:extLst>
              <a:ext uri="{FF2B5EF4-FFF2-40B4-BE49-F238E27FC236}">
                <a16:creationId xmlns:a16="http://schemas.microsoft.com/office/drawing/2014/main" id="{6BA3F118-0338-4FF0-8243-5054D5D742FF}"/>
              </a:ext>
            </a:extLst>
          </p:cNvPr>
          <p:cNvSpPr txBox="1"/>
          <p:nvPr/>
        </p:nvSpPr>
        <p:spPr>
          <a:xfrm>
            <a:off x="442913" y="3302296"/>
            <a:ext cx="2249905" cy="461665"/>
          </a:xfrm>
          <a:prstGeom prst="rect">
            <a:avLst/>
          </a:prstGeom>
          <a:noFill/>
        </p:spPr>
        <p:txBody>
          <a:bodyPr wrap="square" rtlCol="0">
            <a:spAutoFit/>
          </a:bodyPr>
          <a:lstStyle/>
          <a:p>
            <a:r>
              <a:rPr lang="de-DE" sz="2400" dirty="0"/>
              <a:t>Typ B</a:t>
            </a:r>
          </a:p>
        </p:txBody>
      </p:sp>
      <p:sp>
        <p:nvSpPr>
          <p:cNvPr id="14" name="Ellipse 13">
            <a:extLst>
              <a:ext uri="{FF2B5EF4-FFF2-40B4-BE49-F238E27FC236}">
                <a16:creationId xmlns:a16="http://schemas.microsoft.com/office/drawing/2014/main" id="{0F62B7A5-2682-4E5C-A68F-CBD088C23F77}"/>
              </a:ext>
            </a:extLst>
          </p:cNvPr>
          <p:cNvSpPr/>
          <p:nvPr/>
        </p:nvSpPr>
        <p:spPr>
          <a:xfrm>
            <a:off x="559216" y="4585665"/>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1</a:t>
            </a:r>
            <a:endParaRPr lang="de-DE" sz="2400" b="1" dirty="0">
              <a:solidFill>
                <a:srgbClr val="FFFFFF"/>
              </a:solidFill>
            </a:endParaRPr>
          </a:p>
        </p:txBody>
      </p:sp>
      <p:sp>
        <p:nvSpPr>
          <p:cNvPr id="15" name="Ellipse 14">
            <a:extLst>
              <a:ext uri="{FF2B5EF4-FFF2-40B4-BE49-F238E27FC236}">
                <a16:creationId xmlns:a16="http://schemas.microsoft.com/office/drawing/2014/main" id="{25111AA0-DF42-447C-89D0-E00E4A0421DD}"/>
              </a:ext>
            </a:extLst>
          </p:cNvPr>
          <p:cNvSpPr/>
          <p:nvPr/>
        </p:nvSpPr>
        <p:spPr>
          <a:xfrm>
            <a:off x="1947020" y="3934034"/>
            <a:ext cx="577516" cy="5534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rgbClr val="FFFFFF"/>
                </a:solidFill>
              </a:rPr>
              <a:t>N</a:t>
            </a:r>
          </a:p>
        </p:txBody>
      </p:sp>
      <p:sp>
        <p:nvSpPr>
          <p:cNvPr id="16" name="Ellipse 15">
            <a:extLst>
              <a:ext uri="{FF2B5EF4-FFF2-40B4-BE49-F238E27FC236}">
                <a16:creationId xmlns:a16="http://schemas.microsoft.com/office/drawing/2014/main" id="{ED6ED648-563B-4578-9DA8-3D6FA43A2B42}"/>
              </a:ext>
            </a:extLst>
          </p:cNvPr>
          <p:cNvSpPr/>
          <p:nvPr/>
        </p:nvSpPr>
        <p:spPr>
          <a:xfrm>
            <a:off x="1943008" y="4591761"/>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2</a:t>
            </a:r>
            <a:endParaRPr lang="de-DE" sz="2400" b="1" dirty="0">
              <a:solidFill>
                <a:srgbClr val="FFFFFF"/>
              </a:solidFill>
            </a:endParaRPr>
          </a:p>
        </p:txBody>
      </p:sp>
      <p:sp>
        <p:nvSpPr>
          <p:cNvPr id="17" name="Pfeil nach rechts 13">
            <a:extLst>
              <a:ext uri="{FF2B5EF4-FFF2-40B4-BE49-F238E27FC236}">
                <a16:creationId xmlns:a16="http://schemas.microsoft.com/office/drawing/2014/main" id="{BED2135D-40C2-4EFB-870B-9DF307EE166A}"/>
              </a:ext>
            </a:extLst>
          </p:cNvPr>
          <p:cNvSpPr/>
          <p:nvPr/>
        </p:nvSpPr>
        <p:spPr>
          <a:xfrm>
            <a:off x="1317849" y="4086434"/>
            <a:ext cx="524256" cy="93445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18" name="Textfeld 17">
            <a:extLst>
              <a:ext uri="{FF2B5EF4-FFF2-40B4-BE49-F238E27FC236}">
                <a16:creationId xmlns:a16="http://schemas.microsoft.com/office/drawing/2014/main" id="{1C0366BF-335F-4480-80E6-D2703AA69A5D}"/>
              </a:ext>
            </a:extLst>
          </p:cNvPr>
          <p:cNvSpPr txBox="1"/>
          <p:nvPr/>
        </p:nvSpPr>
        <p:spPr>
          <a:xfrm>
            <a:off x="3474208" y="1272328"/>
            <a:ext cx="2249905" cy="461665"/>
          </a:xfrm>
          <a:prstGeom prst="rect">
            <a:avLst/>
          </a:prstGeom>
          <a:noFill/>
        </p:spPr>
        <p:txBody>
          <a:bodyPr wrap="square" rtlCol="0">
            <a:spAutoFit/>
          </a:bodyPr>
          <a:lstStyle/>
          <a:p>
            <a:r>
              <a:rPr lang="de-DE" sz="2400" dirty="0"/>
              <a:t>Typ C</a:t>
            </a:r>
          </a:p>
        </p:txBody>
      </p:sp>
      <p:sp>
        <p:nvSpPr>
          <p:cNvPr id="19" name="Ellipse 18">
            <a:extLst>
              <a:ext uri="{FF2B5EF4-FFF2-40B4-BE49-F238E27FC236}">
                <a16:creationId xmlns:a16="http://schemas.microsoft.com/office/drawing/2014/main" id="{6D15011B-AA07-4A51-AF47-CDCB3340EE87}"/>
              </a:ext>
            </a:extLst>
          </p:cNvPr>
          <p:cNvSpPr/>
          <p:nvPr/>
        </p:nvSpPr>
        <p:spPr>
          <a:xfrm>
            <a:off x="3590511" y="2062397"/>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1</a:t>
            </a:r>
            <a:endParaRPr lang="de-DE" sz="2400" b="1" dirty="0">
              <a:solidFill>
                <a:srgbClr val="FFFFFF"/>
              </a:solidFill>
            </a:endParaRPr>
          </a:p>
        </p:txBody>
      </p:sp>
      <p:sp>
        <p:nvSpPr>
          <p:cNvPr id="20" name="Ellipse 19">
            <a:extLst>
              <a:ext uri="{FF2B5EF4-FFF2-40B4-BE49-F238E27FC236}">
                <a16:creationId xmlns:a16="http://schemas.microsoft.com/office/drawing/2014/main" id="{319AA5C3-88C8-498C-A94E-57584DE688BF}"/>
              </a:ext>
            </a:extLst>
          </p:cNvPr>
          <p:cNvSpPr/>
          <p:nvPr/>
        </p:nvSpPr>
        <p:spPr>
          <a:xfrm>
            <a:off x="4974303" y="2068493"/>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2</a:t>
            </a:r>
            <a:endParaRPr lang="de-DE" sz="2400" b="1" dirty="0">
              <a:solidFill>
                <a:srgbClr val="FFFFFF"/>
              </a:solidFill>
            </a:endParaRPr>
          </a:p>
        </p:txBody>
      </p:sp>
      <p:sp>
        <p:nvSpPr>
          <p:cNvPr id="21" name="Pfeil nach rechts 19">
            <a:extLst>
              <a:ext uri="{FF2B5EF4-FFF2-40B4-BE49-F238E27FC236}">
                <a16:creationId xmlns:a16="http://schemas.microsoft.com/office/drawing/2014/main" id="{6384E2CE-712F-4363-B8AF-7E67A4A1F5F8}"/>
              </a:ext>
            </a:extLst>
          </p:cNvPr>
          <p:cNvSpPr/>
          <p:nvPr/>
        </p:nvSpPr>
        <p:spPr>
          <a:xfrm>
            <a:off x="4349144" y="1563166"/>
            <a:ext cx="524256" cy="93445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0A009DB9-E1BE-431B-909A-FC6996D61090}"/>
              </a:ext>
            </a:extLst>
          </p:cNvPr>
          <p:cNvSpPr txBox="1"/>
          <p:nvPr/>
        </p:nvSpPr>
        <p:spPr>
          <a:xfrm>
            <a:off x="3474208" y="3299969"/>
            <a:ext cx="2249905" cy="461665"/>
          </a:xfrm>
          <a:prstGeom prst="rect">
            <a:avLst/>
          </a:prstGeom>
          <a:noFill/>
        </p:spPr>
        <p:txBody>
          <a:bodyPr wrap="square" rtlCol="0">
            <a:spAutoFit/>
          </a:bodyPr>
          <a:lstStyle/>
          <a:p>
            <a:r>
              <a:rPr lang="de-DE" sz="2400" dirty="0"/>
              <a:t>Typ D</a:t>
            </a:r>
          </a:p>
        </p:txBody>
      </p:sp>
      <p:sp>
        <p:nvSpPr>
          <p:cNvPr id="23" name="Ellipse 22">
            <a:extLst>
              <a:ext uri="{FF2B5EF4-FFF2-40B4-BE49-F238E27FC236}">
                <a16:creationId xmlns:a16="http://schemas.microsoft.com/office/drawing/2014/main" id="{352AC570-010D-4827-A123-484E7D906875}"/>
              </a:ext>
            </a:extLst>
          </p:cNvPr>
          <p:cNvSpPr/>
          <p:nvPr/>
        </p:nvSpPr>
        <p:spPr>
          <a:xfrm>
            <a:off x="3594523" y="3925611"/>
            <a:ext cx="577516" cy="5534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rgbClr val="FFFFFF"/>
                </a:solidFill>
              </a:rPr>
              <a:t>O</a:t>
            </a:r>
          </a:p>
        </p:txBody>
      </p:sp>
      <p:sp>
        <p:nvSpPr>
          <p:cNvPr id="24" name="Ellipse 23">
            <a:extLst>
              <a:ext uri="{FF2B5EF4-FFF2-40B4-BE49-F238E27FC236}">
                <a16:creationId xmlns:a16="http://schemas.microsoft.com/office/drawing/2014/main" id="{5D265B89-23B9-4309-88ED-D85E3497C290}"/>
              </a:ext>
            </a:extLst>
          </p:cNvPr>
          <p:cNvSpPr/>
          <p:nvPr/>
        </p:nvSpPr>
        <p:spPr>
          <a:xfrm>
            <a:off x="3590511" y="4583338"/>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1</a:t>
            </a:r>
            <a:endParaRPr lang="de-DE" sz="2400" b="1" dirty="0">
              <a:solidFill>
                <a:srgbClr val="FFFFFF"/>
              </a:solidFill>
            </a:endParaRPr>
          </a:p>
        </p:txBody>
      </p:sp>
      <p:sp>
        <p:nvSpPr>
          <p:cNvPr id="25" name="Ellipse 24">
            <a:extLst>
              <a:ext uri="{FF2B5EF4-FFF2-40B4-BE49-F238E27FC236}">
                <a16:creationId xmlns:a16="http://schemas.microsoft.com/office/drawing/2014/main" id="{7328B0AE-6BDC-488E-AD4D-7026B3B7AAF3}"/>
              </a:ext>
            </a:extLst>
          </p:cNvPr>
          <p:cNvSpPr/>
          <p:nvPr/>
        </p:nvSpPr>
        <p:spPr>
          <a:xfrm>
            <a:off x="4978315" y="3931707"/>
            <a:ext cx="577516" cy="5534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rgbClr val="FFFFFF"/>
                </a:solidFill>
              </a:rPr>
              <a:t>N</a:t>
            </a:r>
          </a:p>
        </p:txBody>
      </p:sp>
      <p:sp>
        <p:nvSpPr>
          <p:cNvPr id="26" name="Ellipse 25">
            <a:extLst>
              <a:ext uri="{FF2B5EF4-FFF2-40B4-BE49-F238E27FC236}">
                <a16:creationId xmlns:a16="http://schemas.microsoft.com/office/drawing/2014/main" id="{81FB7931-494E-4949-A428-80E3D44F2EC7}"/>
              </a:ext>
            </a:extLst>
          </p:cNvPr>
          <p:cNvSpPr/>
          <p:nvPr/>
        </p:nvSpPr>
        <p:spPr>
          <a:xfrm>
            <a:off x="4974303" y="4589434"/>
            <a:ext cx="577516" cy="553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2400" b="1" dirty="0">
                <a:solidFill>
                  <a:srgbClr val="FFFFFF"/>
                </a:solidFill>
              </a:rPr>
              <a:t>C</a:t>
            </a:r>
            <a:r>
              <a:rPr lang="de-DE" sz="2400" b="1" baseline="-25000" dirty="0">
                <a:solidFill>
                  <a:srgbClr val="FFFFFF"/>
                </a:solidFill>
              </a:rPr>
              <a:t>2</a:t>
            </a:r>
            <a:endParaRPr lang="de-DE" sz="2400" b="1" dirty="0">
              <a:solidFill>
                <a:srgbClr val="FFFFFF"/>
              </a:solidFill>
            </a:endParaRPr>
          </a:p>
        </p:txBody>
      </p:sp>
      <p:sp>
        <p:nvSpPr>
          <p:cNvPr id="27" name="Pfeil nach rechts 25">
            <a:extLst>
              <a:ext uri="{FF2B5EF4-FFF2-40B4-BE49-F238E27FC236}">
                <a16:creationId xmlns:a16="http://schemas.microsoft.com/office/drawing/2014/main" id="{A78709F4-70E9-46DF-914E-BE42B52905EF}"/>
              </a:ext>
            </a:extLst>
          </p:cNvPr>
          <p:cNvSpPr/>
          <p:nvPr/>
        </p:nvSpPr>
        <p:spPr>
          <a:xfrm>
            <a:off x="4349144" y="4084107"/>
            <a:ext cx="524256" cy="93445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30" name="Rechteck 29">
            <a:extLst>
              <a:ext uri="{FF2B5EF4-FFF2-40B4-BE49-F238E27FC236}">
                <a16:creationId xmlns:a16="http://schemas.microsoft.com/office/drawing/2014/main" id="{B8746259-4E32-44CF-8815-39416C524099}"/>
              </a:ext>
            </a:extLst>
          </p:cNvPr>
          <p:cNvSpPr/>
          <p:nvPr/>
        </p:nvSpPr>
        <p:spPr>
          <a:xfrm>
            <a:off x="559216" y="5462262"/>
            <a:ext cx="4381969" cy="461665"/>
          </a:xfrm>
          <a:prstGeom prst="rect">
            <a:avLst/>
          </a:prstGeom>
        </p:spPr>
        <p:txBody>
          <a:bodyPr wrap="none">
            <a:spAutoFit/>
          </a:bodyPr>
          <a:lstStyle/>
          <a:p>
            <a:r>
              <a:rPr lang="en-US" sz="2400" dirty="0"/>
              <a:t>O = old, N = new, C = constant</a:t>
            </a:r>
          </a:p>
        </p:txBody>
      </p:sp>
      <p:sp>
        <p:nvSpPr>
          <p:cNvPr id="31" name="Textfeld 30">
            <a:extLst>
              <a:ext uri="{FF2B5EF4-FFF2-40B4-BE49-F238E27FC236}">
                <a16:creationId xmlns:a16="http://schemas.microsoft.com/office/drawing/2014/main" id="{67972C85-9262-48EB-9F0B-5E7135EC7C10}"/>
              </a:ext>
            </a:extLst>
          </p:cNvPr>
          <p:cNvSpPr txBox="1"/>
          <p:nvPr/>
        </p:nvSpPr>
        <p:spPr>
          <a:xfrm>
            <a:off x="5400489" y="6013123"/>
            <a:ext cx="6632938" cy="507831"/>
          </a:xfrm>
          <a:prstGeom prst="rect">
            <a:avLst/>
          </a:prstGeom>
          <a:noFill/>
        </p:spPr>
        <p:txBody>
          <a:bodyPr wrap="square" rtlCol="0">
            <a:spAutoFit/>
          </a:bodyPr>
          <a:lstStyle/>
          <a:p>
            <a:r>
              <a:rPr lang="en-US" sz="900" dirty="0" err="1">
                <a:solidFill>
                  <a:schemeClr val="bg1">
                    <a:lumMod val="65000"/>
                  </a:schemeClr>
                </a:solidFill>
              </a:rPr>
              <a:t>Estadieu</a:t>
            </a:r>
            <a:r>
              <a:rPr lang="en-US" sz="900" dirty="0">
                <a:solidFill>
                  <a:schemeClr val="bg1">
                    <a:lumMod val="65000"/>
                  </a:schemeClr>
                </a:solidFill>
              </a:rPr>
              <a:t>*, L., </a:t>
            </a:r>
            <a:r>
              <a:rPr lang="en-US" sz="900" b="1" dirty="0">
                <a:solidFill>
                  <a:schemeClr val="bg1">
                    <a:lumMod val="65000"/>
                  </a:schemeClr>
                </a:solidFill>
              </a:rPr>
              <a:t>Fenn*</a:t>
            </a:r>
            <a:r>
              <a:rPr lang="en-US" sz="900" dirty="0">
                <a:solidFill>
                  <a:schemeClr val="bg1">
                    <a:lumMod val="65000"/>
                  </a:schemeClr>
                </a:solidFill>
              </a:rPr>
              <a:t>, J., Gorki, M., </a:t>
            </a:r>
            <a:r>
              <a:rPr lang="en-US" sz="900" dirty="0" err="1">
                <a:solidFill>
                  <a:schemeClr val="bg1">
                    <a:lumMod val="65000"/>
                  </a:schemeClr>
                </a:solidFill>
              </a:rPr>
              <a:t>Monno</a:t>
            </a:r>
            <a:r>
              <a:rPr lang="en-US" sz="900" dirty="0">
                <a:solidFill>
                  <a:schemeClr val="bg1">
                    <a:lumMod val="65000"/>
                  </a:schemeClr>
                </a:solidFill>
              </a:rPr>
              <a:t>, I., Tauber, F., </a:t>
            </a:r>
            <a:r>
              <a:rPr lang="en-US" sz="900" dirty="0" err="1">
                <a:solidFill>
                  <a:schemeClr val="bg1">
                    <a:lumMod val="65000"/>
                  </a:schemeClr>
                </a:solidFill>
              </a:rPr>
              <a:t>Teichmann</a:t>
            </a:r>
            <a:r>
              <a:rPr lang="en-US" sz="900" dirty="0">
                <a:solidFill>
                  <a:schemeClr val="bg1">
                    <a:lumMod val="65000"/>
                  </a:schemeClr>
                </a:solidFill>
              </a:rPr>
              <a:t>, J., Levy-</a:t>
            </a:r>
            <a:r>
              <a:rPr lang="en-US" sz="900" dirty="0" err="1">
                <a:solidFill>
                  <a:schemeClr val="bg1">
                    <a:lumMod val="65000"/>
                  </a:schemeClr>
                </a:solidFill>
              </a:rPr>
              <a:t>Tzedek</a:t>
            </a:r>
            <a:r>
              <a:rPr lang="en-US" sz="900" dirty="0">
                <a:solidFill>
                  <a:schemeClr val="bg1">
                    <a:lumMod val="65000"/>
                  </a:schemeClr>
                </a:solidFill>
              </a:rPr>
              <a:t>, S., Müller, O., &amp; </a:t>
            </a:r>
            <a:r>
              <a:rPr lang="en-US" sz="900" dirty="0" err="1">
                <a:solidFill>
                  <a:schemeClr val="bg1">
                    <a:lumMod val="65000"/>
                  </a:schemeClr>
                </a:solidFill>
              </a:rPr>
              <a:t>Kiesel</a:t>
            </a:r>
            <a:r>
              <a:rPr lang="en-US" sz="900" dirty="0">
                <a:solidFill>
                  <a:schemeClr val="bg1">
                    <a:lumMod val="65000"/>
                  </a:schemeClr>
                </a:solidFill>
              </a:rPr>
              <a:t>, A. (in prep.). </a:t>
            </a:r>
            <a:r>
              <a:rPr lang="en-US" sz="900" i="1" dirty="0">
                <a:solidFill>
                  <a:schemeClr val="bg1">
                    <a:lumMod val="65000"/>
                  </a:schemeClr>
                </a:solidFill>
              </a:rPr>
              <a:t>Societal Assessment of Soft Robots: Identifying Key Risks and Benefits of Soft Robots Compared to Conventional Robots. </a:t>
            </a:r>
          </a:p>
          <a:p>
            <a:endParaRPr lang="en-US" sz="900" dirty="0">
              <a:solidFill>
                <a:schemeClr val="bg1">
                  <a:lumMod val="65000"/>
                </a:schemeClr>
              </a:solidFill>
            </a:endParaRPr>
          </a:p>
        </p:txBody>
      </p:sp>
      <p:sp>
        <p:nvSpPr>
          <p:cNvPr id="33" name="Textplatzhalter 2">
            <a:extLst>
              <a:ext uri="{FF2B5EF4-FFF2-40B4-BE49-F238E27FC236}">
                <a16:creationId xmlns:a16="http://schemas.microsoft.com/office/drawing/2014/main" id="{2C9E0046-4EFF-49CE-81DA-7158E6B9F617}"/>
              </a:ext>
            </a:extLst>
          </p:cNvPr>
          <p:cNvSpPr txBox="1">
            <a:spLocks/>
          </p:cNvSpPr>
          <p:nvPr/>
        </p:nvSpPr>
        <p:spPr>
          <a:xfrm>
            <a:off x="6467889" y="1647970"/>
            <a:ext cx="4559124" cy="934453"/>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pt-BR" dirty="0"/>
              <a:t>A   B   C   D </a:t>
            </a:r>
          </a:p>
          <a:p>
            <a:pPr marL="324000" lvl="1" indent="0">
              <a:buNone/>
            </a:pPr>
            <a:r>
              <a:rPr lang="pt-BR" dirty="0"/>
              <a:t>1 145  39  39 </a:t>
            </a:r>
            <a:endParaRPr lang="en-US" dirty="0"/>
          </a:p>
        </p:txBody>
      </p:sp>
      <p:sp>
        <p:nvSpPr>
          <p:cNvPr id="34" name="Textplatzhalter 2">
            <a:extLst>
              <a:ext uri="{FF2B5EF4-FFF2-40B4-BE49-F238E27FC236}">
                <a16:creationId xmlns:a16="http://schemas.microsoft.com/office/drawing/2014/main" id="{0151ED53-A1A2-4142-AF62-7B2BB4E15534}"/>
              </a:ext>
            </a:extLst>
          </p:cNvPr>
          <p:cNvSpPr txBox="1">
            <a:spLocks/>
          </p:cNvSpPr>
          <p:nvPr/>
        </p:nvSpPr>
        <p:spPr>
          <a:xfrm>
            <a:off x="6166475" y="1190403"/>
            <a:ext cx="4559124" cy="486365"/>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2000" b="1" dirty="0">
                <a:solidFill>
                  <a:schemeClr val="tx1">
                    <a:lumMod val="75000"/>
                  </a:schemeClr>
                </a:solidFill>
              </a:rPr>
              <a:t>Results </a:t>
            </a:r>
            <a:r>
              <a:rPr lang="en-US" sz="2000" dirty="0"/>
              <a:t>(N=224 CAMs)</a:t>
            </a:r>
          </a:p>
        </p:txBody>
      </p:sp>
      <p:pic>
        <p:nvPicPr>
          <p:cNvPr id="36" name="Grafik 35">
            <a:extLst>
              <a:ext uri="{FF2B5EF4-FFF2-40B4-BE49-F238E27FC236}">
                <a16:creationId xmlns:a16="http://schemas.microsoft.com/office/drawing/2014/main" id="{0BD89ED4-24B8-4707-8878-6705B7924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880" y="2513893"/>
            <a:ext cx="4818808" cy="3442005"/>
          </a:xfrm>
          <a:prstGeom prst="rect">
            <a:avLst/>
          </a:prstGeom>
        </p:spPr>
      </p:pic>
      <p:sp>
        <p:nvSpPr>
          <p:cNvPr id="37" name="Rechteck 36">
            <a:extLst>
              <a:ext uri="{FF2B5EF4-FFF2-40B4-BE49-F238E27FC236}">
                <a16:creationId xmlns:a16="http://schemas.microsoft.com/office/drawing/2014/main" id="{7DCDE889-24E1-4D31-A5DA-340C9F148D10}"/>
              </a:ext>
            </a:extLst>
          </p:cNvPr>
          <p:cNvSpPr/>
          <p:nvPr/>
        </p:nvSpPr>
        <p:spPr>
          <a:xfrm>
            <a:off x="461722" y="5966918"/>
            <a:ext cx="1317990" cy="246221"/>
          </a:xfrm>
          <a:prstGeom prst="rect">
            <a:avLst/>
          </a:prstGeom>
        </p:spPr>
        <p:txBody>
          <a:bodyPr wrap="none">
            <a:spAutoFit/>
          </a:bodyPr>
          <a:lstStyle/>
          <a:p>
            <a:r>
              <a:rPr lang="en-US" sz="1000" dirty="0">
                <a:solidFill>
                  <a:srgbClr val="000000"/>
                </a:solidFill>
              </a:rPr>
              <a:t>(Reuter et al., 2021)</a:t>
            </a:r>
          </a:p>
        </p:txBody>
      </p:sp>
    </p:spTree>
    <p:extLst>
      <p:ext uri="{BB962C8B-B14F-4D97-AF65-F5344CB8AC3E}">
        <p14:creationId xmlns:p14="http://schemas.microsoft.com/office/powerpoint/2010/main" val="1352251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6401AD-0628-4ABA-9E9A-7EF6010A927C}"/>
              </a:ext>
            </a:extLst>
          </p:cNvPr>
          <p:cNvSpPr>
            <a:spLocks noGrp="1"/>
          </p:cNvSpPr>
          <p:nvPr>
            <p:ph type="title"/>
          </p:nvPr>
        </p:nvSpPr>
        <p:spPr>
          <a:xfrm>
            <a:off x="442913" y="365126"/>
            <a:ext cx="11341100" cy="842786"/>
          </a:xfrm>
        </p:spPr>
        <p:txBody>
          <a:bodyPr/>
          <a:lstStyle/>
          <a:p>
            <a:r>
              <a:rPr lang="de-DE" dirty="0"/>
              <a:t>Boost </a:t>
            </a:r>
            <a:r>
              <a:rPr lang="en-US" dirty="0"/>
              <a:t>analysis of </a:t>
            </a:r>
            <a:r>
              <a:rPr lang="de-DE" dirty="0"/>
              <a:t>CAMs</a:t>
            </a:r>
            <a:br>
              <a:rPr lang="de-DE" dirty="0"/>
            </a:br>
            <a:r>
              <a:rPr lang="en-US" dirty="0">
                <a:solidFill>
                  <a:srgbClr val="000000"/>
                </a:solidFill>
              </a:rPr>
              <a:t>Conceptual perspective</a:t>
            </a:r>
            <a:endParaRPr lang="en-US" dirty="0"/>
          </a:p>
        </p:txBody>
      </p:sp>
      <p:sp>
        <p:nvSpPr>
          <p:cNvPr id="5" name="Fußzeilenplatzhalter 4">
            <a:extLst>
              <a:ext uri="{FF2B5EF4-FFF2-40B4-BE49-F238E27FC236}">
                <a16:creationId xmlns:a16="http://schemas.microsoft.com/office/drawing/2014/main" id="{06587EE8-AC5E-40E9-B038-79FCF7005ED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D4FE056C-12C8-40BD-9EB3-0FA382CF090C}"/>
              </a:ext>
            </a:extLst>
          </p:cNvPr>
          <p:cNvSpPr>
            <a:spLocks noGrp="1"/>
          </p:cNvSpPr>
          <p:nvPr>
            <p:ph type="sldNum" sz="quarter" idx="16"/>
          </p:nvPr>
        </p:nvSpPr>
        <p:spPr/>
        <p:txBody>
          <a:bodyPr/>
          <a:lstStyle/>
          <a:p>
            <a:fld id="{C2571F0E-BA57-4409-A3A5-945CC828A36E}" type="slidenum">
              <a:rPr lang="de-DE" smtClean="0"/>
              <a:pPr/>
              <a:t>35</a:t>
            </a:fld>
            <a:endParaRPr lang="de-DE" dirty="0"/>
          </a:p>
        </p:txBody>
      </p:sp>
      <p:pic>
        <p:nvPicPr>
          <p:cNvPr id="28" name="Google Shape;528;p77">
            <a:extLst>
              <a:ext uri="{FF2B5EF4-FFF2-40B4-BE49-F238E27FC236}">
                <a16:creationId xmlns:a16="http://schemas.microsoft.com/office/drawing/2014/main" id="{2380CB92-E58A-40D4-B4DE-CDF6F27E0335}"/>
              </a:ext>
            </a:extLst>
          </p:cNvPr>
          <p:cNvPicPr preferRelativeResize="0"/>
          <p:nvPr/>
        </p:nvPicPr>
        <p:blipFill>
          <a:blip r:embed="rId2">
            <a:alphaModFix/>
          </a:blip>
          <a:stretch>
            <a:fillRect/>
          </a:stretch>
        </p:blipFill>
        <p:spPr>
          <a:xfrm>
            <a:off x="399274" y="1818195"/>
            <a:ext cx="1308799" cy="871804"/>
          </a:xfrm>
          <a:prstGeom prst="rect">
            <a:avLst/>
          </a:prstGeom>
          <a:noFill/>
          <a:ln>
            <a:noFill/>
          </a:ln>
        </p:spPr>
      </p:pic>
      <p:pic>
        <p:nvPicPr>
          <p:cNvPr id="29" name="Google Shape;529;p77">
            <a:extLst>
              <a:ext uri="{FF2B5EF4-FFF2-40B4-BE49-F238E27FC236}">
                <a16:creationId xmlns:a16="http://schemas.microsoft.com/office/drawing/2014/main" id="{319736E6-7DC7-4CCD-8EC3-B8C73C48BE65}"/>
              </a:ext>
            </a:extLst>
          </p:cNvPr>
          <p:cNvPicPr preferRelativeResize="0"/>
          <p:nvPr/>
        </p:nvPicPr>
        <p:blipFill>
          <a:blip r:embed="rId3">
            <a:alphaModFix/>
          </a:blip>
          <a:stretch>
            <a:fillRect/>
          </a:stretch>
        </p:blipFill>
        <p:spPr>
          <a:xfrm>
            <a:off x="2131101" y="2953287"/>
            <a:ext cx="1323735" cy="827575"/>
          </a:xfrm>
          <a:prstGeom prst="rect">
            <a:avLst/>
          </a:prstGeom>
          <a:noFill/>
          <a:ln>
            <a:noFill/>
          </a:ln>
        </p:spPr>
      </p:pic>
      <p:pic>
        <p:nvPicPr>
          <p:cNvPr id="30" name="Google Shape;530;p77">
            <a:extLst>
              <a:ext uri="{FF2B5EF4-FFF2-40B4-BE49-F238E27FC236}">
                <a16:creationId xmlns:a16="http://schemas.microsoft.com/office/drawing/2014/main" id="{8C481A09-D162-4C5E-8B56-E1BFC4C66D2D}"/>
              </a:ext>
            </a:extLst>
          </p:cNvPr>
          <p:cNvPicPr preferRelativeResize="0"/>
          <p:nvPr/>
        </p:nvPicPr>
        <p:blipFill rotWithShape="1">
          <a:blip r:embed="rId4">
            <a:alphaModFix/>
          </a:blip>
          <a:srcRect l="3465" t="4961"/>
          <a:stretch/>
        </p:blipFill>
        <p:spPr>
          <a:xfrm>
            <a:off x="1932723" y="1428061"/>
            <a:ext cx="1323733" cy="763567"/>
          </a:xfrm>
          <a:prstGeom prst="rect">
            <a:avLst/>
          </a:prstGeom>
          <a:noFill/>
          <a:ln>
            <a:noFill/>
          </a:ln>
        </p:spPr>
      </p:pic>
      <p:pic>
        <p:nvPicPr>
          <p:cNvPr id="31" name="Google Shape;531;p77">
            <a:extLst>
              <a:ext uri="{FF2B5EF4-FFF2-40B4-BE49-F238E27FC236}">
                <a16:creationId xmlns:a16="http://schemas.microsoft.com/office/drawing/2014/main" id="{E1F78913-C784-426F-9EAD-19D0F32E172A}"/>
              </a:ext>
            </a:extLst>
          </p:cNvPr>
          <p:cNvPicPr preferRelativeResize="0"/>
          <p:nvPr/>
        </p:nvPicPr>
        <p:blipFill>
          <a:blip r:embed="rId5">
            <a:alphaModFix/>
          </a:blip>
          <a:stretch>
            <a:fillRect/>
          </a:stretch>
        </p:blipFill>
        <p:spPr>
          <a:xfrm>
            <a:off x="574000" y="2991911"/>
            <a:ext cx="1308800" cy="908967"/>
          </a:xfrm>
          <a:prstGeom prst="rect">
            <a:avLst/>
          </a:prstGeom>
          <a:noFill/>
          <a:ln>
            <a:noFill/>
          </a:ln>
        </p:spPr>
      </p:pic>
      <p:pic>
        <p:nvPicPr>
          <p:cNvPr id="32" name="Google Shape;532;p77">
            <a:extLst>
              <a:ext uri="{FF2B5EF4-FFF2-40B4-BE49-F238E27FC236}">
                <a16:creationId xmlns:a16="http://schemas.microsoft.com/office/drawing/2014/main" id="{024BD63E-33C8-4667-8552-B7600C5B5EEA}"/>
              </a:ext>
            </a:extLst>
          </p:cNvPr>
          <p:cNvPicPr preferRelativeResize="0"/>
          <p:nvPr/>
        </p:nvPicPr>
        <p:blipFill>
          <a:blip r:embed="rId6">
            <a:alphaModFix/>
          </a:blip>
          <a:stretch>
            <a:fillRect/>
          </a:stretch>
        </p:blipFill>
        <p:spPr>
          <a:xfrm>
            <a:off x="1731822" y="2238478"/>
            <a:ext cx="1156859" cy="763568"/>
          </a:xfrm>
          <a:prstGeom prst="rect">
            <a:avLst/>
          </a:prstGeom>
          <a:noFill/>
          <a:ln>
            <a:noFill/>
          </a:ln>
        </p:spPr>
      </p:pic>
      <p:sp>
        <p:nvSpPr>
          <p:cNvPr id="34" name="Google Shape;534;p77">
            <a:extLst>
              <a:ext uri="{FF2B5EF4-FFF2-40B4-BE49-F238E27FC236}">
                <a16:creationId xmlns:a16="http://schemas.microsoft.com/office/drawing/2014/main" id="{EDC783DF-5F83-40C8-837F-12CBC59C4B93}"/>
              </a:ext>
            </a:extLst>
          </p:cNvPr>
          <p:cNvSpPr txBox="1"/>
          <p:nvPr/>
        </p:nvSpPr>
        <p:spPr>
          <a:xfrm>
            <a:off x="841059" y="3783545"/>
            <a:ext cx="2547740" cy="702716"/>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600" b="1" dirty="0">
                <a:solidFill>
                  <a:schemeClr val="lt1"/>
                </a:solidFill>
              </a:rPr>
              <a:t>large-scale CAM study</a:t>
            </a:r>
            <a:endParaRPr lang="en-US" sz="1600" dirty="0">
              <a:solidFill>
                <a:schemeClr val="lt2"/>
              </a:solidFill>
            </a:endParaRPr>
          </a:p>
        </p:txBody>
      </p:sp>
      <p:sp>
        <p:nvSpPr>
          <p:cNvPr id="35" name="Google Shape;535;p77">
            <a:extLst>
              <a:ext uri="{FF2B5EF4-FFF2-40B4-BE49-F238E27FC236}">
                <a16:creationId xmlns:a16="http://schemas.microsoft.com/office/drawing/2014/main" id="{2F0FBD94-913A-4889-933E-952083A872A5}"/>
              </a:ext>
            </a:extLst>
          </p:cNvPr>
          <p:cNvSpPr txBox="1"/>
          <p:nvPr/>
        </p:nvSpPr>
        <p:spPr>
          <a:xfrm>
            <a:off x="4517782" y="2049557"/>
            <a:ext cx="3671820" cy="1048965"/>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600" b="1" dirty="0">
                <a:solidFill>
                  <a:schemeClr val="lt1"/>
                </a:solidFill>
              </a:rPr>
              <a:t>(a) applying large language models </a:t>
            </a:r>
            <a:r>
              <a:rPr lang="en-US" sz="1600" dirty="0">
                <a:solidFill>
                  <a:srgbClr val="0D0D0D"/>
                </a:solidFill>
              </a:rPr>
              <a:t>to automatically summarize data</a:t>
            </a:r>
          </a:p>
        </p:txBody>
      </p:sp>
      <p:pic>
        <p:nvPicPr>
          <p:cNvPr id="36" name="Google Shape;536;p77">
            <a:extLst>
              <a:ext uri="{FF2B5EF4-FFF2-40B4-BE49-F238E27FC236}">
                <a16:creationId xmlns:a16="http://schemas.microsoft.com/office/drawing/2014/main" id="{575113A6-735E-4A3B-9790-85766029A973}"/>
              </a:ext>
            </a:extLst>
          </p:cNvPr>
          <p:cNvPicPr preferRelativeResize="0"/>
          <p:nvPr/>
        </p:nvPicPr>
        <p:blipFill>
          <a:blip r:embed="rId7">
            <a:alphaModFix/>
          </a:blip>
          <a:stretch>
            <a:fillRect/>
          </a:stretch>
        </p:blipFill>
        <p:spPr>
          <a:xfrm>
            <a:off x="5134737" y="555986"/>
            <a:ext cx="1774181" cy="1698511"/>
          </a:xfrm>
          <a:prstGeom prst="rect">
            <a:avLst/>
          </a:prstGeom>
          <a:noFill/>
          <a:ln>
            <a:noFill/>
          </a:ln>
        </p:spPr>
      </p:pic>
      <p:sp>
        <p:nvSpPr>
          <p:cNvPr id="38" name="Google Shape;540;p77">
            <a:extLst>
              <a:ext uri="{FF2B5EF4-FFF2-40B4-BE49-F238E27FC236}">
                <a16:creationId xmlns:a16="http://schemas.microsoft.com/office/drawing/2014/main" id="{ADC201D2-C467-4529-9A0D-955EC05EAA35}"/>
              </a:ext>
            </a:extLst>
          </p:cNvPr>
          <p:cNvSpPr txBox="1"/>
          <p:nvPr/>
        </p:nvSpPr>
        <p:spPr>
          <a:xfrm>
            <a:off x="8189602" y="3504746"/>
            <a:ext cx="4368400" cy="866864"/>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33"/>
              </a:spcBef>
            </a:pPr>
            <a:r>
              <a:rPr lang="de" sz="1600" b="1" dirty="0">
                <a:solidFill>
                  <a:schemeClr val="lt1"/>
                </a:solidFill>
              </a:rPr>
              <a:t>followed by cluster analysis</a:t>
            </a:r>
            <a:endParaRPr sz="1600" b="1" dirty="0">
              <a:solidFill>
                <a:schemeClr val="lt1"/>
              </a:solidFill>
            </a:endParaRPr>
          </a:p>
          <a:p>
            <a:pPr>
              <a:spcBef>
                <a:spcPts val="533"/>
              </a:spcBef>
            </a:pPr>
            <a:r>
              <a:rPr lang="de" sz="1600" dirty="0">
                <a:solidFill>
                  <a:srgbClr val="0D0D0D"/>
                </a:solidFill>
              </a:rPr>
              <a:t>to identify important sub-groups</a:t>
            </a:r>
            <a:endParaRPr sz="1600" dirty="0">
              <a:solidFill>
                <a:srgbClr val="0D0D0D"/>
              </a:solidFill>
            </a:endParaRPr>
          </a:p>
        </p:txBody>
      </p:sp>
      <p:sp>
        <p:nvSpPr>
          <p:cNvPr id="39" name="Google Shape;541;p77">
            <a:extLst>
              <a:ext uri="{FF2B5EF4-FFF2-40B4-BE49-F238E27FC236}">
                <a16:creationId xmlns:a16="http://schemas.microsoft.com/office/drawing/2014/main" id="{1A375F32-DC67-45B2-981F-49679C7BBB00}"/>
              </a:ext>
            </a:extLst>
          </p:cNvPr>
          <p:cNvSpPr/>
          <p:nvPr/>
        </p:nvSpPr>
        <p:spPr>
          <a:xfrm>
            <a:off x="139145" y="5564861"/>
            <a:ext cx="2057600" cy="8276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40" name="Google Shape;542;p77">
            <a:extLst>
              <a:ext uri="{FF2B5EF4-FFF2-40B4-BE49-F238E27FC236}">
                <a16:creationId xmlns:a16="http://schemas.microsoft.com/office/drawing/2014/main" id="{E3247A1D-770D-4451-9C2F-69D7F807F693}"/>
              </a:ext>
            </a:extLst>
          </p:cNvPr>
          <p:cNvSpPr txBox="1"/>
          <p:nvPr/>
        </p:nvSpPr>
        <p:spPr>
          <a:xfrm>
            <a:off x="2443570" y="5429939"/>
            <a:ext cx="8045392" cy="1095131"/>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700" dirty="0">
                <a:solidFill>
                  <a:srgbClr val="0D0D0D"/>
                </a:solidFill>
                <a:latin typeface="+mj-lt"/>
              </a:rPr>
              <a:t>enables the identification of (a) central </a:t>
            </a:r>
            <a:r>
              <a:rPr lang="en-US" sz="1700" b="1" dirty="0">
                <a:solidFill>
                  <a:schemeClr val="lt1"/>
                </a:solidFill>
                <a:latin typeface="+mj-lt"/>
              </a:rPr>
              <a:t>arguments / narratives </a:t>
            </a:r>
            <a:r>
              <a:rPr lang="en-US" sz="1700" dirty="0">
                <a:solidFill>
                  <a:srgbClr val="0D0D0D"/>
                </a:solidFill>
                <a:latin typeface="+mj-lt"/>
              </a:rPr>
              <a:t>and (b) latent </a:t>
            </a:r>
            <a:r>
              <a:rPr lang="en-US" sz="1700" b="1" dirty="0">
                <a:solidFill>
                  <a:schemeClr val="lt1"/>
                </a:solidFill>
                <a:latin typeface="+mj-lt"/>
              </a:rPr>
              <a:t>network topologies </a:t>
            </a:r>
            <a:r>
              <a:rPr lang="en-US" sz="1700" dirty="0">
                <a:solidFill>
                  <a:srgbClr val="0D0D0D"/>
                </a:solidFill>
                <a:latin typeface="+mj-lt"/>
              </a:rPr>
              <a:t>regarding emerging technologies between groups of people</a:t>
            </a:r>
          </a:p>
        </p:txBody>
      </p:sp>
      <p:sp>
        <p:nvSpPr>
          <p:cNvPr id="43" name="Google Shape;538;p77">
            <a:extLst>
              <a:ext uri="{FF2B5EF4-FFF2-40B4-BE49-F238E27FC236}">
                <a16:creationId xmlns:a16="http://schemas.microsoft.com/office/drawing/2014/main" id="{553B540C-AB79-4A6B-B6E8-72E583D27E49}"/>
              </a:ext>
            </a:extLst>
          </p:cNvPr>
          <p:cNvSpPr/>
          <p:nvPr/>
        </p:nvSpPr>
        <p:spPr>
          <a:xfrm>
            <a:off x="7647699" y="2735246"/>
            <a:ext cx="851577" cy="5336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pic>
        <p:nvPicPr>
          <p:cNvPr id="44" name="Google Shape;539;p77">
            <a:extLst>
              <a:ext uri="{FF2B5EF4-FFF2-40B4-BE49-F238E27FC236}">
                <a16:creationId xmlns:a16="http://schemas.microsoft.com/office/drawing/2014/main" id="{EBA7846D-1117-406F-9211-07D224C5CD55}"/>
              </a:ext>
            </a:extLst>
          </p:cNvPr>
          <p:cNvPicPr preferRelativeResize="0"/>
          <p:nvPr/>
        </p:nvPicPr>
        <p:blipFill>
          <a:blip r:embed="rId8">
            <a:alphaModFix/>
          </a:blip>
          <a:stretch>
            <a:fillRect/>
          </a:stretch>
        </p:blipFill>
        <p:spPr>
          <a:xfrm>
            <a:off x="8639643" y="1878418"/>
            <a:ext cx="3388068" cy="1694068"/>
          </a:xfrm>
          <a:prstGeom prst="rect">
            <a:avLst/>
          </a:prstGeom>
          <a:noFill/>
          <a:ln>
            <a:noFill/>
          </a:ln>
        </p:spPr>
      </p:pic>
      <p:sp>
        <p:nvSpPr>
          <p:cNvPr id="45" name="Google Shape;535;p77">
            <a:extLst>
              <a:ext uri="{FF2B5EF4-FFF2-40B4-BE49-F238E27FC236}">
                <a16:creationId xmlns:a16="http://schemas.microsoft.com/office/drawing/2014/main" id="{E8F87FAF-E25A-4517-B6E4-B5D1EF629A86}"/>
              </a:ext>
            </a:extLst>
          </p:cNvPr>
          <p:cNvSpPr txBox="1"/>
          <p:nvPr/>
        </p:nvSpPr>
        <p:spPr>
          <a:xfrm>
            <a:off x="4205599" y="4607510"/>
            <a:ext cx="4368399" cy="1113085"/>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33"/>
              </a:spcBef>
            </a:pPr>
            <a:r>
              <a:rPr lang="en-US" sz="1600" b="1" dirty="0">
                <a:solidFill>
                  <a:schemeClr val="lt1"/>
                </a:solidFill>
              </a:rPr>
              <a:t>(b) applying network similarity algorithms </a:t>
            </a:r>
          </a:p>
          <a:p>
            <a:pPr>
              <a:spcBef>
                <a:spcPts val="533"/>
              </a:spcBef>
            </a:pPr>
            <a:r>
              <a:rPr lang="en-US" sz="1600" dirty="0">
                <a:solidFill>
                  <a:srgbClr val="0D0D0D"/>
                </a:solidFill>
              </a:rPr>
              <a:t>to automatically identify structures within CAM data</a:t>
            </a:r>
          </a:p>
        </p:txBody>
      </p:sp>
      <p:sp>
        <p:nvSpPr>
          <p:cNvPr id="46" name="Google Shape;538;p77">
            <a:extLst>
              <a:ext uri="{FF2B5EF4-FFF2-40B4-BE49-F238E27FC236}">
                <a16:creationId xmlns:a16="http://schemas.microsoft.com/office/drawing/2014/main" id="{D07019FF-96F0-4530-BA99-10583F7E649E}"/>
              </a:ext>
            </a:extLst>
          </p:cNvPr>
          <p:cNvSpPr/>
          <p:nvPr/>
        </p:nvSpPr>
        <p:spPr>
          <a:xfrm>
            <a:off x="3683170" y="2620262"/>
            <a:ext cx="851577" cy="5336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pic>
        <p:nvPicPr>
          <p:cNvPr id="48" name="Grafik 47">
            <a:extLst>
              <a:ext uri="{FF2B5EF4-FFF2-40B4-BE49-F238E27FC236}">
                <a16:creationId xmlns:a16="http://schemas.microsoft.com/office/drawing/2014/main" id="{D63CA0CF-137C-4A5D-BD93-79D20C035C94}"/>
              </a:ext>
            </a:extLst>
          </p:cNvPr>
          <p:cNvPicPr>
            <a:picLocks noChangeAspect="1"/>
          </p:cNvPicPr>
          <p:nvPr/>
        </p:nvPicPr>
        <p:blipFill>
          <a:blip r:embed="rId9"/>
          <a:stretch>
            <a:fillRect/>
          </a:stretch>
        </p:blipFill>
        <p:spPr>
          <a:xfrm>
            <a:off x="5033428" y="3035865"/>
            <a:ext cx="2158743" cy="1702311"/>
          </a:xfrm>
          <a:prstGeom prst="rect">
            <a:avLst/>
          </a:prstGeom>
        </p:spPr>
      </p:pic>
    </p:spTree>
    <p:extLst>
      <p:ext uri="{BB962C8B-B14F-4D97-AF65-F5344CB8AC3E}">
        <p14:creationId xmlns:p14="http://schemas.microsoft.com/office/powerpoint/2010/main" val="2750115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442913" y="365125"/>
            <a:ext cx="11341100" cy="921747"/>
          </a:xfrm>
        </p:spPr>
        <p:txBody>
          <a:bodyPr/>
          <a:lstStyle/>
          <a:p>
            <a:r>
              <a:rPr lang="de-DE" dirty="0"/>
              <a:t>Boost </a:t>
            </a:r>
            <a:r>
              <a:rPr lang="en-US" dirty="0"/>
              <a:t>analysis of </a:t>
            </a:r>
            <a:r>
              <a:rPr lang="de-DE" dirty="0"/>
              <a:t>CAMs</a:t>
            </a:r>
            <a:br>
              <a:rPr lang="de-DE" dirty="0"/>
            </a:br>
            <a:r>
              <a:rPr lang="en-US" dirty="0">
                <a:solidFill>
                  <a:srgbClr val="000000"/>
                </a:solidFill>
              </a:rPr>
              <a:t>Conceptual perspective on complexity</a:t>
            </a:r>
            <a:endParaRPr lang="de-DE" dirty="0">
              <a:solidFill>
                <a:srgbClr val="000000"/>
              </a:solidFill>
            </a:endParaRPr>
          </a:p>
        </p:txBody>
      </p:sp>
      <p:sp>
        <p:nvSpPr>
          <p:cNvPr id="8" name="Inhaltsplatzhalter 7">
            <a:extLst>
              <a:ext uri="{FF2B5EF4-FFF2-40B4-BE49-F238E27FC236}">
                <a16:creationId xmlns:a16="http://schemas.microsoft.com/office/drawing/2014/main" id="{6BEA4965-5360-C4B8-A77E-6F0335B89299}"/>
              </a:ext>
            </a:extLst>
          </p:cNvPr>
          <p:cNvSpPr>
            <a:spLocks noGrp="1"/>
          </p:cNvSpPr>
          <p:nvPr>
            <p:ph type="body" sz="quarter" idx="13"/>
          </p:nvPr>
        </p:nvSpPr>
        <p:spPr>
          <a:xfrm>
            <a:off x="442914" y="1286872"/>
            <a:ext cx="6522396" cy="733839"/>
          </a:xfrm>
        </p:spPr>
        <p:txBody>
          <a:bodyPr/>
          <a:lstStyle/>
          <a:p>
            <a:pPr marL="0" indent="0">
              <a:buNone/>
            </a:pPr>
            <a:r>
              <a:rPr lang="en-US" sz="1600" dirty="0">
                <a:solidFill>
                  <a:schemeClr val="accent1"/>
                </a:solidFill>
              </a:rPr>
              <a:t> time complexity (TO) </a:t>
            </a:r>
            <a:r>
              <a:rPr lang="en-US" sz="1600" dirty="0"/>
              <a:t>is the computational complexity that describes the amount of computer time it takes to run an algorithm</a:t>
            </a: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36</a:t>
            </a:fld>
            <a:endParaRPr lang="de-DE" dirty="0"/>
          </a:p>
        </p:txBody>
      </p:sp>
      <p:sp>
        <p:nvSpPr>
          <p:cNvPr id="9" name="Inhaltsplatzhalter 7">
            <a:extLst>
              <a:ext uri="{FF2B5EF4-FFF2-40B4-BE49-F238E27FC236}">
                <a16:creationId xmlns:a16="http://schemas.microsoft.com/office/drawing/2014/main" id="{8223D7E7-C62F-41D2-8014-4D6A11D6F73D}"/>
              </a:ext>
            </a:extLst>
          </p:cNvPr>
          <p:cNvSpPr txBox="1">
            <a:spLocks/>
          </p:cNvSpPr>
          <p:nvPr/>
        </p:nvSpPr>
        <p:spPr>
          <a:xfrm>
            <a:off x="442913" y="1987956"/>
            <a:ext cx="4716109" cy="4626098"/>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1600" dirty="0">
                <a:solidFill>
                  <a:schemeClr val="accent1"/>
                </a:solidFill>
              </a:rPr>
              <a:t>TO1: number of possible pairwise CAM comparisons</a:t>
            </a:r>
            <a:r>
              <a:rPr lang="en-US" sz="1600" dirty="0"/>
              <a:t> determined by the binomial coefficient, whereby c is the number of CAMs to compare</a:t>
            </a:r>
          </a:p>
          <a:p>
            <a:pPr marL="324000" lvl="1" indent="0">
              <a:buNone/>
            </a:pPr>
            <a:endParaRPr lang="en-US" sz="1600" dirty="0"/>
          </a:p>
          <a:p>
            <a:pPr marL="324000" lvl="1" indent="0">
              <a:buNone/>
            </a:pPr>
            <a:endParaRPr lang="en-US" sz="1600" dirty="0"/>
          </a:p>
          <a:p>
            <a:pPr marL="324000" lvl="1" indent="0">
              <a:buNone/>
            </a:pPr>
            <a:r>
              <a:rPr lang="en-US" sz="1600" dirty="0">
                <a:solidFill>
                  <a:schemeClr val="accent1"/>
                </a:solidFill>
              </a:rPr>
              <a:t>TO2: number of network parameters </a:t>
            </a:r>
            <a:r>
              <a:rPr lang="en-US" sz="1600" dirty="0"/>
              <a:t>determined by the sum over different binomial coefficients, whereby k is the number of parameters</a:t>
            </a:r>
          </a:p>
        </p:txBody>
      </p:sp>
      <p:pic>
        <p:nvPicPr>
          <p:cNvPr id="4" name="Grafik 3">
            <a:extLst>
              <a:ext uri="{FF2B5EF4-FFF2-40B4-BE49-F238E27FC236}">
                <a16:creationId xmlns:a16="http://schemas.microsoft.com/office/drawing/2014/main" id="{77CF92E9-8733-4748-B5A1-55C0C7CDA722}"/>
              </a:ext>
            </a:extLst>
          </p:cNvPr>
          <p:cNvPicPr>
            <a:picLocks noChangeAspect="1"/>
          </p:cNvPicPr>
          <p:nvPr/>
        </p:nvPicPr>
        <p:blipFill>
          <a:blip r:embed="rId3"/>
          <a:stretch>
            <a:fillRect/>
          </a:stretch>
        </p:blipFill>
        <p:spPr>
          <a:xfrm>
            <a:off x="2590304" y="3269805"/>
            <a:ext cx="2314575" cy="971550"/>
          </a:xfrm>
          <a:prstGeom prst="rect">
            <a:avLst/>
          </a:prstGeom>
        </p:spPr>
      </p:pic>
      <p:pic>
        <p:nvPicPr>
          <p:cNvPr id="13" name="Grafik 12">
            <a:extLst>
              <a:ext uri="{FF2B5EF4-FFF2-40B4-BE49-F238E27FC236}">
                <a16:creationId xmlns:a16="http://schemas.microsoft.com/office/drawing/2014/main" id="{8581B4F1-A538-421F-9D5D-25B143026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796" y="477702"/>
            <a:ext cx="3020507" cy="3020507"/>
          </a:xfrm>
          <a:prstGeom prst="rect">
            <a:avLst/>
          </a:prstGeom>
        </p:spPr>
      </p:pic>
      <p:pic>
        <p:nvPicPr>
          <p:cNvPr id="14" name="Grafik 13">
            <a:extLst>
              <a:ext uri="{FF2B5EF4-FFF2-40B4-BE49-F238E27FC236}">
                <a16:creationId xmlns:a16="http://schemas.microsoft.com/office/drawing/2014/main" id="{1E75907F-084B-4EFF-916D-2C9F3D47E6EB}"/>
              </a:ext>
            </a:extLst>
          </p:cNvPr>
          <p:cNvPicPr>
            <a:picLocks noChangeAspect="1"/>
          </p:cNvPicPr>
          <p:nvPr/>
        </p:nvPicPr>
        <p:blipFill>
          <a:blip r:embed="rId5"/>
          <a:stretch>
            <a:fillRect/>
          </a:stretch>
        </p:blipFill>
        <p:spPr>
          <a:xfrm>
            <a:off x="3118941" y="5423775"/>
            <a:ext cx="1257300" cy="1038225"/>
          </a:xfrm>
          <a:prstGeom prst="rect">
            <a:avLst/>
          </a:prstGeom>
        </p:spPr>
      </p:pic>
      <p:pic>
        <p:nvPicPr>
          <p:cNvPr id="16" name="Grafik 15">
            <a:extLst>
              <a:ext uri="{FF2B5EF4-FFF2-40B4-BE49-F238E27FC236}">
                <a16:creationId xmlns:a16="http://schemas.microsoft.com/office/drawing/2014/main" id="{565BD708-ACEC-4C72-909E-B94F366CF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8797" y="3213133"/>
            <a:ext cx="3020507" cy="3020507"/>
          </a:xfrm>
          <a:prstGeom prst="rect">
            <a:avLst/>
          </a:prstGeom>
        </p:spPr>
      </p:pic>
    </p:spTree>
    <p:extLst>
      <p:ext uri="{BB962C8B-B14F-4D97-AF65-F5344CB8AC3E}">
        <p14:creationId xmlns:p14="http://schemas.microsoft.com/office/powerpoint/2010/main" val="373031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2F0DD38-45FD-4593-9951-03508522F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921" y="2209798"/>
            <a:ext cx="7303922" cy="3651961"/>
          </a:xfrm>
          <a:prstGeom prst="rect">
            <a:avLst/>
          </a:prstGeom>
        </p:spPr>
      </p:pic>
      <p:sp>
        <p:nvSpPr>
          <p:cNvPr id="7" name="Titel 6">
            <a:extLst>
              <a:ext uri="{FF2B5EF4-FFF2-40B4-BE49-F238E27FC236}">
                <a16:creationId xmlns:a16="http://schemas.microsoft.com/office/drawing/2014/main" id="{1106A4DA-CFC0-7CF7-604D-53DB016A92FC}"/>
              </a:ext>
            </a:extLst>
          </p:cNvPr>
          <p:cNvSpPr>
            <a:spLocks noGrp="1"/>
          </p:cNvSpPr>
          <p:nvPr>
            <p:ph type="title"/>
          </p:nvPr>
        </p:nvSpPr>
        <p:spPr>
          <a:xfrm>
            <a:off x="442913" y="365125"/>
            <a:ext cx="11341100" cy="921747"/>
          </a:xfrm>
        </p:spPr>
        <p:txBody>
          <a:bodyPr/>
          <a:lstStyle/>
          <a:p>
            <a:r>
              <a:rPr lang="de-DE" dirty="0"/>
              <a:t>Boost </a:t>
            </a:r>
            <a:r>
              <a:rPr lang="en-US" dirty="0"/>
              <a:t>analysis of </a:t>
            </a:r>
            <a:r>
              <a:rPr lang="de-DE" dirty="0"/>
              <a:t>CAMs</a:t>
            </a:r>
            <a:br>
              <a:rPr lang="de-DE" dirty="0"/>
            </a:br>
            <a:r>
              <a:rPr lang="en-US" dirty="0">
                <a:solidFill>
                  <a:srgbClr val="000000"/>
                </a:solidFill>
              </a:rPr>
              <a:t>reduce TO2</a:t>
            </a:r>
            <a:endParaRPr lang="de-DE" dirty="0">
              <a:solidFill>
                <a:srgbClr val="000000"/>
              </a:solidFill>
            </a:endParaRPr>
          </a:p>
        </p:txBody>
      </p:sp>
      <p:sp>
        <p:nvSpPr>
          <p:cNvPr id="5" name="Fußzeilenplatzhalter 4">
            <a:extLst>
              <a:ext uri="{FF2B5EF4-FFF2-40B4-BE49-F238E27FC236}">
                <a16:creationId xmlns:a16="http://schemas.microsoft.com/office/drawing/2014/main" id="{EF3E551D-8223-4C1B-9389-A4D961DBF108}"/>
              </a:ext>
              <a:ext uri="{C183D7F6-B498-43B3-948B-1728B52AA6E4}">
                <adec:decorative xmlns:adec="http://schemas.microsoft.com/office/drawing/2017/decorative" val="1"/>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C4328F87-7038-4E79-0168-B1095559D477}"/>
              </a:ext>
            </a:extLst>
          </p:cNvPr>
          <p:cNvSpPr>
            <a:spLocks noGrp="1"/>
          </p:cNvSpPr>
          <p:nvPr>
            <p:ph type="sldNum" sz="quarter" idx="16"/>
          </p:nvPr>
        </p:nvSpPr>
        <p:spPr/>
        <p:txBody>
          <a:bodyPr/>
          <a:lstStyle/>
          <a:p>
            <a:fld id="{C2571F0E-BA57-4409-A3A5-945CC828A36E}" type="slidenum">
              <a:rPr lang="de-DE" smtClean="0"/>
              <a:pPr/>
              <a:t>37</a:t>
            </a:fld>
            <a:endParaRPr lang="de-DE" dirty="0"/>
          </a:p>
        </p:txBody>
      </p:sp>
      <p:sp>
        <p:nvSpPr>
          <p:cNvPr id="9" name="Inhaltsplatzhalter 7">
            <a:extLst>
              <a:ext uri="{FF2B5EF4-FFF2-40B4-BE49-F238E27FC236}">
                <a16:creationId xmlns:a16="http://schemas.microsoft.com/office/drawing/2014/main" id="{8223D7E7-C62F-41D2-8014-4D6A11D6F73D}"/>
              </a:ext>
            </a:extLst>
          </p:cNvPr>
          <p:cNvSpPr txBox="1">
            <a:spLocks/>
          </p:cNvSpPr>
          <p:nvPr/>
        </p:nvSpPr>
        <p:spPr>
          <a:xfrm>
            <a:off x="442914" y="1389679"/>
            <a:ext cx="11341099" cy="1229343"/>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1600" dirty="0">
                <a:solidFill>
                  <a:schemeClr val="accent1"/>
                </a:solidFill>
              </a:rPr>
              <a:t>TO2: number of network parameters </a:t>
            </a:r>
            <a:r>
              <a:rPr lang="en-US" sz="1600" dirty="0"/>
              <a:t>determined by the sum over different binomial coefficients, whereby k is the number of parameters</a:t>
            </a:r>
          </a:p>
          <a:p>
            <a:pPr lvl="1">
              <a:buFont typeface="Wingdings" panose="05000000000000000000" pitchFamily="2" charset="2"/>
              <a:buChar char="Ø"/>
            </a:pPr>
            <a:r>
              <a:rPr lang="en-US" sz="1600" dirty="0"/>
              <a:t>Network indicators are highly correlated, statistical artifacts</a:t>
            </a:r>
          </a:p>
        </p:txBody>
      </p:sp>
      <p:pic>
        <p:nvPicPr>
          <p:cNvPr id="14" name="Grafik 13">
            <a:extLst>
              <a:ext uri="{FF2B5EF4-FFF2-40B4-BE49-F238E27FC236}">
                <a16:creationId xmlns:a16="http://schemas.microsoft.com/office/drawing/2014/main" id="{1E75907F-084B-4EFF-916D-2C9F3D47E6EB}"/>
              </a:ext>
            </a:extLst>
          </p:cNvPr>
          <p:cNvPicPr>
            <a:picLocks noChangeAspect="1"/>
          </p:cNvPicPr>
          <p:nvPr/>
        </p:nvPicPr>
        <p:blipFill>
          <a:blip r:embed="rId4"/>
          <a:stretch>
            <a:fillRect/>
          </a:stretch>
        </p:blipFill>
        <p:spPr>
          <a:xfrm>
            <a:off x="10569843" y="365125"/>
            <a:ext cx="1257300" cy="1038225"/>
          </a:xfrm>
          <a:prstGeom prst="rect">
            <a:avLst/>
          </a:prstGeom>
        </p:spPr>
      </p:pic>
    </p:spTree>
    <p:extLst>
      <p:ext uri="{BB962C8B-B14F-4D97-AF65-F5344CB8AC3E}">
        <p14:creationId xmlns:p14="http://schemas.microsoft.com/office/powerpoint/2010/main" val="2214730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4E07377-2B32-4757-840E-51C0366A1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253" y="1698711"/>
            <a:ext cx="5445696" cy="4025689"/>
          </a:xfrm>
          <a:prstGeom prst="rect">
            <a:avLst/>
          </a:prstGeom>
        </p:spPr>
      </p:pic>
      <p:sp>
        <p:nvSpPr>
          <p:cNvPr id="2" name="Titel 1">
            <a:extLst>
              <a:ext uri="{FF2B5EF4-FFF2-40B4-BE49-F238E27FC236}">
                <a16:creationId xmlns:a16="http://schemas.microsoft.com/office/drawing/2014/main" id="{026401AD-0628-4ABA-9E9A-7EF6010A927C}"/>
              </a:ext>
            </a:extLst>
          </p:cNvPr>
          <p:cNvSpPr>
            <a:spLocks noGrp="1"/>
          </p:cNvSpPr>
          <p:nvPr>
            <p:ph type="title"/>
          </p:nvPr>
        </p:nvSpPr>
        <p:spPr>
          <a:xfrm>
            <a:off x="442913" y="365126"/>
            <a:ext cx="11341100" cy="842786"/>
          </a:xfrm>
        </p:spPr>
        <p:txBody>
          <a:bodyPr/>
          <a:lstStyle/>
          <a:p>
            <a:r>
              <a:rPr lang="de-DE" dirty="0"/>
              <a:t>Boost </a:t>
            </a:r>
            <a:r>
              <a:rPr lang="en-US" dirty="0"/>
              <a:t>analysis of </a:t>
            </a:r>
            <a:r>
              <a:rPr lang="de-DE" dirty="0"/>
              <a:t>CAMs</a:t>
            </a:r>
            <a:br>
              <a:rPr lang="de-DE" dirty="0"/>
            </a:br>
            <a:r>
              <a:rPr lang="en-US" dirty="0">
                <a:solidFill>
                  <a:srgbClr val="000000"/>
                </a:solidFill>
              </a:rPr>
              <a:t>Outcome – multilayer perspective</a:t>
            </a:r>
            <a:endParaRPr lang="en-US" dirty="0"/>
          </a:p>
        </p:txBody>
      </p:sp>
      <p:sp>
        <p:nvSpPr>
          <p:cNvPr id="5" name="Fußzeilenplatzhalter 4">
            <a:extLst>
              <a:ext uri="{FF2B5EF4-FFF2-40B4-BE49-F238E27FC236}">
                <a16:creationId xmlns:a16="http://schemas.microsoft.com/office/drawing/2014/main" id="{06587EE8-AC5E-40E9-B038-79FCF7005ED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D4FE056C-12C8-40BD-9EB3-0FA382CF090C}"/>
              </a:ext>
            </a:extLst>
          </p:cNvPr>
          <p:cNvSpPr>
            <a:spLocks noGrp="1"/>
          </p:cNvSpPr>
          <p:nvPr>
            <p:ph type="sldNum" sz="quarter" idx="16"/>
          </p:nvPr>
        </p:nvSpPr>
        <p:spPr/>
        <p:txBody>
          <a:bodyPr/>
          <a:lstStyle/>
          <a:p>
            <a:fld id="{C2571F0E-BA57-4409-A3A5-945CC828A36E}" type="slidenum">
              <a:rPr lang="de-DE" smtClean="0"/>
              <a:pPr/>
              <a:t>38</a:t>
            </a:fld>
            <a:endParaRPr lang="de-DE" dirty="0"/>
          </a:p>
        </p:txBody>
      </p:sp>
      <p:sp>
        <p:nvSpPr>
          <p:cNvPr id="27" name="Google Shape;526;p77">
            <a:extLst>
              <a:ext uri="{FF2B5EF4-FFF2-40B4-BE49-F238E27FC236}">
                <a16:creationId xmlns:a16="http://schemas.microsoft.com/office/drawing/2014/main" id="{38CC5FF0-F484-4791-8E76-8EEFBE96C8EF}"/>
              </a:ext>
            </a:extLst>
          </p:cNvPr>
          <p:cNvSpPr txBox="1">
            <a:spLocks noGrp="1"/>
          </p:cNvSpPr>
          <p:nvPr/>
        </p:nvSpPr>
        <p:spPr>
          <a:xfrm>
            <a:off x="10856921" y="6408695"/>
            <a:ext cx="360000" cy="180000"/>
          </a:xfrm>
          <a:prstGeom prst="rect">
            <a:avLst/>
          </a:prstGeom>
          <a:noFill/>
          <a:ln>
            <a:noFill/>
          </a:ln>
        </p:spPr>
        <p:txBody>
          <a:bodyPr spcFirstLastPara="1" vert="horz" wrap="square" lIns="0" tIns="0" rIns="0" bIns="0" rtlCol="0" anchor="t" anchorCtr="0">
            <a:noAutofit/>
          </a:bodyPr>
          <a:lstStyle>
            <a:defPPr>
              <a:defRPr lang="de-DE"/>
            </a:defPPr>
            <a:lvl1pPr marL="0" lvl="0" indent="0" algn="r" defTabSz="914400" rtl="0" eaLnBrk="1" latinLnBrk="0" hangingPunct="1">
              <a:spcBef>
                <a:spcPts val="0"/>
              </a:spcBef>
              <a:buNone/>
              <a:defRPr sz="933" kern="1200">
                <a:solidFill>
                  <a:schemeClr val="accent1"/>
                </a:solidFill>
                <a:latin typeface="Arial"/>
                <a:ea typeface="Arial"/>
                <a:cs typeface="Arial"/>
                <a:sym typeface="Arial"/>
              </a:defRPr>
            </a:lvl1pPr>
            <a:lvl2pPr marL="0" lvl="1" indent="0" algn="r" defTabSz="914400" rtl="0" eaLnBrk="1" latinLnBrk="0" hangingPunct="1">
              <a:spcBef>
                <a:spcPts val="0"/>
              </a:spcBef>
              <a:buNone/>
              <a:defRPr sz="933" kern="1200">
                <a:solidFill>
                  <a:schemeClr val="accent1"/>
                </a:solidFill>
                <a:latin typeface="Arial"/>
                <a:ea typeface="Arial"/>
                <a:cs typeface="Arial"/>
                <a:sym typeface="Arial"/>
              </a:defRPr>
            </a:lvl2pPr>
            <a:lvl3pPr marL="0" lvl="2" indent="0" algn="r" defTabSz="914400" rtl="0" eaLnBrk="1" latinLnBrk="0" hangingPunct="1">
              <a:spcBef>
                <a:spcPts val="0"/>
              </a:spcBef>
              <a:buNone/>
              <a:defRPr sz="933" kern="1200">
                <a:solidFill>
                  <a:schemeClr val="accent1"/>
                </a:solidFill>
                <a:latin typeface="Arial"/>
                <a:ea typeface="Arial"/>
                <a:cs typeface="Arial"/>
                <a:sym typeface="Arial"/>
              </a:defRPr>
            </a:lvl3pPr>
            <a:lvl4pPr marL="0" lvl="3" indent="0" algn="r" defTabSz="914400" rtl="0" eaLnBrk="1" latinLnBrk="0" hangingPunct="1">
              <a:spcBef>
                <a:spcPts val="0"/>
              </a:spcBef>
              <a:buNone/>
              <a:defRPr sz="933" kern="1200">
                <a:solidFill>
                  <a:schemeClr val="accent1"/>
                </a:solidFill>
                <a:latin typeface="Arial"/>
                <a:ea typeface="Arial"/>
                <a:cs typeface="Arial"/>
                <a:sym typeface="Arial"/>
              </a:defRPr>
            </a:lvl4pPr>
            <a:lvl5pPr marL="0" lvl="4" indent="0" algn="r" defTabSz="914400" rtl="0" eaLnBrk="1" latinLnBrk="0" hangingPunct="1">
              <a:spcBef>
                <a:spcPts val="0"/>
              </a:spcBef>
              <a:buNone/>
              <a:defRPr sz="933" kern="1200">
                <a:solidFill>
                  <a:schemeClr val="accent1"/>
                </a:solidFill>
                <a:latin typeface="Arial"/>
                <a:ea typeface="Arial"/>
                <a:cs typeface="Arial"/>
                <a:sym typeface="Arial"/>
              </a:defRPr>
            </a:lvl5pPr>
            <a:lvl6pPr marL="0" lvl="5" indent="0" algn="r" defTabSz="914400" rtl="0" eaLnBrk="1" latinLnBrk="0" hangingPunct="1">
              <a:spcBef>
                <a:spcPts val="0"/>
              </a:spcBef>
              <a:buNone/>
              <a:defRPr sz="933" kern="1200">
                <a:solidFill>
                  <a:schemeClr val="accent1"/>
                </a:solidFill>
                <a:latin typeface="Arial"/>
                <a:ea typeface="Arial"/>
                <a:cs typeface="Arial"/>
                <a:sym typeface="Arial"/>
              </a:defRPr>
            </a:lvl6pPr>
            <a:lvl7pPr marL="0" lvl="6" indent="0" algn="r" defTabSz="914400" rtl="0" eaLnBrk="1" latinLnBrk="0" hangingPunct="1">
              <a:spcBef>
                <a:spcPts val="0"/>
              </a:spcBef>
              <a:buNone/>
              <a:defRPr sz="933" kern="1200">
                <a:solidFill>
                  <a:schemeClr val="accent1"/>
                </a:solidFill>
                <a:latin typeface="Arial"/>
                <a:ea typeface="Arial"/>
                <a:cs typeface="Arial"/>
                <a:sym typeface="Arial"/>
              </a:defRPr>
            </a:lvl7pPr>
            <a:lvl8pPr marL="0" lvl="7" indent="0" algn="r" defTabSz="914400" rtl="0" eaLnBrk="1" latinLnBrk="0" hangingPunct="1">
              <a:spcBef>
                <a:spcPts val="0"/>
              </a:spcBef>
              <a:buNone/>
              <a:defRPr sz="933" kern="1200">
                <a:solidFill>
                  <a:schemeClr val="accent1"/>
                </a:solidFill>
                <a:latin typeface="Arial"/>
                <a:ea typeface="Arial"/>
                <a:cs typeface="Arial"/>
                <a:sym typeface="Arial"/>
              </a:defRPr>
            </a:lvl8pPr>
            <a:lvl9pPr marL="0" lvl="8" indent="0" algn="r" defTabSz="914400" rtl="0" eaLnBrk="1" latinLnBrk="0" hangingPunct="1">
              <a:spcBef>
                <a:spcPts val="0"/>
              </a:spcBef>
              <a:buNone/>
              <a:defRPr sz="933" kern="1200">
                <a:solidFill>
                  <a:schemeClr val="accent1"/>
                </a:solidFill>
                <a:latin typeface="Arial"/>
                <a:ea typeface="Arial"/>
                <a:cs typeface="Arial"/>
                <a:sym typeface="Arial"/>
              </a:defRPr>
            </a:lvl9pPr>
          </a:lstStyle>
          <a:p>
            <a:fld id="{00000000-1234-1234-1234-123412341234}" type="slidenum">
              <a:rPr lang="de"/>
              <a:pPr/>
              <a:t>38</a:t>
            </a:fld>
            <a:endParaRPr dirty="0"/>
          </a:p>
        </p:txBody>
      </p:sp>
      <p:sp>
        <p:nvSpPr>
          <p:cNvPr id="35" name="Google Shape;535;p77">
            <a:extLst>
              <a:ext uri="{FF2B5EF4-FFF2-40B4-BE49-F238E27FC236}">
                <a16:creationId xmlns:a16="http://schemas.microsoft.com/office/drawing/2014/main" id="{2F0FBD94-913A-4889-933E-952083A872A5}"/>
              </a:ext>
            </a:extLst>
          </p:cNvPr>
          <p:cNvSpPr txBox="1"/>
          <p:nvPr/>
        </p:nvSpPr>
        <p:spPr>
          <a:xfrm>
            <a:off x="442913" y="1079294"/>
            <a:ext cx="11074753" cy="1113085"/>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600" dirty="0">
                <a:solidFill>
                  <a:srgbClr val="000000"/>
                </a:solidFill>
              </a:rPr>
              <a:t>After (a) applying large language models or (b) applying network similarity algorithms </a:t>
            </a:r>
          </a:p>
          <a:p>
            <a:pPr>
              <a:lnSpc>
                <a:spcPct val="150000"/>
              </a:lnSpc>
              <a:spcBef>
                <a:spcPts val="533"/>
              </a:spcBef>
            </a:pPr>
            <a:endParaRPr lang="en-US" sz="1600" dirty="0">
              <a:solidFill>
                <a:srgbClr val="000000"/>
              </a:solidFill>
            </a:endParaRPr>
          </a:p>
        </p:txBody>
      </p:sp>
      <p:sp>
        <p:nvSpPr>
          <p:cNvPr id="39" name="Google Shape;541;p77">
            <a:extLst>
              <a:ext uri="{FF2B5EF4-FFF2-40B4-BE49-F238E27FC236}">
                <a16:creationId xmlns:a16="http://schemas.microsoft.com/office/drawing/2014/main" id="{1A375F32-DC67-45B2-981F-49679C7BBB00}"/>
              </a:ext>
            </a:extLst>
          </p:cNvPr>
          <p:cNvSpPr/>
          <p:nvPr/>
        </p:nvSpPr>
        <p:spPr>
          <a:xfrm>
            <a:off x="910196" y="5724400"/>
            <a:ext cx="2057600" cy="8276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40" name="Google Shape;542;p77">
            <a:extLst>
              <a:ext uri="{FF2B5EF4-FFF2-40B4-BE49-F238E27FC236}">
                <a16:creationId xmlns:a16="http://schemas.microsoft.com/office/drawing/2014/main" id="{E3247A1D-770D-4451-9C2F-69D7F807F693}"/>
              </a:ext>
            </a:extLst>
          </p:cNvPr>
          <p:cNvSpPr txBox="1"/>
          <p:nvPr/>
        </p:nvSpPr>
        <p:spPr>
          <a:xfrm>
            <a:off x="2955871" y="5678033"/>
            <a:ext cx="8045392" cy="702716"/>
          </a:xfrm>
          <a:prstGeom prst="rect">
            <a:avLst/>
          </a:prstGeom>
          <a:noFill/>
          <a:ln>
            <a:noFill/>
          </a:ln>
        </p:spPr>
        <p:txBody>
          <a:bodyPr spcFirstLastPara="1" wrap="square" lIns="121900" tIns="121900" rIns="121900" bIns="121900" anchor="t"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533"/>
              </a:spcBef>
            </a:pPr>
            <a:r>
              <a:rPr lang="en-US" sz="1700" dirty="0">
                <a:solidFill>
                  <a:srgbClr val="0D0D0D"/>
                </a:solidFill>
                <a:latin typeface="+mj-lt"/>
              </a:rPr>
              <a:t>enables the identification of (a) central </a:t>
            </a:r>
            <a:r>
              <a:rPr lang="en-US" sz="1700" b="1" dirty="0">
                <a:solidFill>
                  <a:schemeClr val="lt1"/>
                </a:solidFill>
                <a:latin typeface="+mj-lt"/>
              </a:rPr>
              <a:t>arguments / narratives</a:t>
            </a:r>
            <a:endParaRPr lang="en-US" sz="1700" dirty="0">
              <a:solidFill>
                <a:srgbClr val="0D0D0D"/>
              </a:solidFill>
              <a:latin typeface="+mj-lt"/>
            </a:endParaRPr>
          </a:p>
        </p:txBody>
      </p:sp>
      <p:sp>
        <p:nvSpPr>
          <p:cNvPr id="23" name="Inhaltsplatzhalter 7">
            <a:extLst>
              <a:ext uri="{FF2B5EF4-FFF2-40B4-BE49-F238E27FC236}">
                <a16:creationId xmlns:a16="http://schemas.microsoft.com/office/drawing/2014/main" id="{75A27460-FBE4-4BD6-B5C3-A9A127E45954}"/>
              </a:ext>
            </a:extLst>
          </p:cNvPr>
          <p:cNvSpPr txBox="1">
            <a:spLocks/>
          </p:cNvSpPr>
          <p:nvPr/>
        </p:nvSpPr>
        <p:spPr>
          <a:xfrm>
            <a:off x="442913" y="1987956"/>
            <a:ext cx="6264000" cy="4626098"/>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324000" lvl="1" indent="0">
              <a:buNone/>
            </a:pPr>
            <a:r>
              <a:rPr lang="en-US" sz="1600" dirty="0"/>
              <a:t>A CAM (graph) is in general defined by</a:t>
            </a:r>
          </a:p>
          <a:p>
            <a:pPr marL="324000" lvl="1" indent="0">
              <a:buNone/>
            </a:pPr>
            <a:endParaRPr lang="en-US" sz="1600" dirty="0"/>
          </a:p>
          <a:p>
            <a:pPr marL="324000" lvl="1" indent="0">
              <a:buNone/>
            </a:pPr>
            <a:r>
              <a:rPr lang="en-US" sz="1600" dirty="0"/>
              <a:t>Multilayer networks are defined by</a:t>
            </a:r>
          </a:p>
          <a:p>
            <a:pPr marL="324000" lvl="1" indent="0">
              <a:buNone/>
            </a:pPr>
            <a:r>
              <a:rPr lang="en-US" sz="1600" dirty="0"/>
              <a:t>, whereby D is a set of dimensions (or layers = CAMs) </a:t>
            </a:r>
          </a:p>
          <a:p>
            <a:pPr marL="324000" lvl="1" indent="0">
              <a:buNone/>
            </a:pPr>
            <a:endParaRPr lang="en-US" sz="1600" dirty="0"/>
          </a:p>
          <a:p>
            <a:pPr marL="324000" lvl="1" indent="0">
              <a:buNone/>
            </a:pPr>
            <a:r>
              <a:rPr lang="en-US" sz="1600" dirty="0"/>
              <a:t>Community Extraction in Multilayer Networks with Heterogeneous Community Structure (2017); </a:t>
            </a:r>
            <a:r>
              <a:rPr lang="en-US" sz="1600" dirty="0">
                <a:solidFill>
                  <a:schemeClr val="tx1">
                    <a:lumMod val="75000"/>
                  </a:schemeClr>
                </a:solidFill>
                <a:hlinkClick r:id="rId4">
                  <a:extLst>
                    <a:ext uri="{A12FA001-AC4F-418D-AE19-62706E023703}">
                      <ahyp:hlinkClr xmlns:ahyp="http://schemas.microsoft.com/office/drawing/2018/hyperlinkcolor" val="tx"/>
                    </a:ext>
                  </a:extLst>
                </a:hlinkClick>
              </a:rPr>
              <a:t>https://jmlr.csail.mit.edu/papers/volume18/16-645/16-645.pdf</a:t>
            </a:r>
            <a:endParaRPr lang="en-US" sz="1600" dirty="0">
              <a:solidFill>
                <a:schemeClr val="tx1">
                  <a:lumMod val="75000"/>
                </a:schemeClr>
              </a:solidFill>
            </a:endParaRPr>
          </a:p>
          <a:p>
            <a:pPr marL="324000" lvl="1" indent="0">
              <a:buNone/>
            </a:pPr>
            <a:endParaRPr lang="en-US" sz="1600" dirty="0"/>
          </a:p>
          <a:p>
            <a:pPr marL="324000" lvl="1" indent="0">
              <a:buNone/>
            </a:pPr>
            <a:endParaRPr lang="en-US" sz="1600" dirty="0"/>
          </a:p>
          <a:p>
            <a:pPr marL="324000" lvl="1" indent="0">
              <a:buNone/>
            </a:pPr>
            <a:endParaRPr lang="en-US" sz="1600" dirty="0"/>
          </a:p>
          <a:p>
            <a:pPr marL="324000" lvl="1" indent="0">
              <a:buNone/>
            </a:pPr>
            <a:endParaRPr lang="en-US" sz="1600" dirty="0"/>
          </a:p>
        </p:txBody>
      </p:sp>
      <p:pic>
        <p:nvPicPr>
          <p:cNvPr id="7" name="Grafik 6">
            <a:extLst>
              <a:ext uri="{FF2B5EF4-FFF2-40B4-BE49-F238E27FC236}">
                <a16:creationId xmlns:a16="http://schemas.microsoft.com/office/drawing/2014/main" id="{E444F134-A97A-4A0A-8435-98B6321A6754}"/>
              </a:ext>
            </a:extLst>
          </p:cNvPr>
          <p:cNvPicPr>
            <a:picLocks noChangeAspect="1"/>
          </p:cNvPicPr>
          <p:nvPr/>
        </p:nvPicPr>
        <p:blipFill>
          <a:blip r:embed="rId5"/>
          <a:stretch>
            <a:fillRect/>
          </a:stretch>
        </p:blipFill>
        <p:spPr>
          <a:xfrm>
            <a:off x="4382734" y="2031769"/>
            <a:ext cx="1552575" cy="438150"/>
          </a:xfrm>
          <a:prstGeom prst="rect">
            <a:avLst/>
          </a:prstGeom>
        </p:spPr>
      </p:pic>
      <p:pic>
        <p:nvPicPr>
          <p:cNvPr id="8" name="Grafik 7">
            <a:extLst>
              <a:ext uri="{FF2B5EF4-FFF2-40B4-BE49-F238E27FC236}">
                <a16:creationId xmlns:a16="http://schemas.microsoft.com/office/drawing/2014/main" id="{1728196E-8ABD-4A09-B959-F24974456C91}"/>
              </a:ext>
            </a:extLst>
          </p:cNvPr>
          <p:cNvPicPr>
            <a:picLocks noChangeAspect="1"/>
          </p:cNvPicPr>
          <p:nvPr/>
        </p:nvPicPr>
        <p:blipFill>
          <a:blip r:embed="rId6"/>
          <a:stretch>
            <a:fillRect/>
          </a:stretch>
        </p:blipFill>
        <p:spPr>
          <a:xfrm>
            <a:off x="4169700" y="2773713"/>
            <a:ext cx="1943100" cy="476250"/>
          </a:xfrm>
          <a:prstGeom prst="rect">
            <a:avLst/>
          </a:prstGeom>
        </p:spPr>
      </p:pic>
    </p:spTree>
    <p:extLst>
      <p:ext uri="{BB962C8B-B14F-4D97-AF65-F5344CB8AC3E}">
        <p14:creationId xmlns:p14="http://schemas.microsoft.com/office/powerpoint/2010/main" val="889078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698118C-0038-6B36-DDE1-5EC819A4D697}"/>
              </a:ext>
            </a:extLst>
          </p:cNvPr>
          <p:cNvSpPr>
            <a:spLocks noGrp="1"/>
          </p:cNvSpPr>
          <p:nvPr>
            <p:ph type="title"/>
          </p:nvPr>
        </p:nvSpPr>
        <p:spPr>
          <a:xfrm>
            <a:off x="442912" y="365125"/>
            <a:ext cx="8396288" cy="1325563"/>
          </a:xfrm>
        </p:spPr>
        <p:txBody>
          <a:bodyPr/>
          <a:lstStyle/>
          <a:p>
            <a:r>
              <a:rPr lang="en-US" dirty="0"/>
              <a:t>Cognitive-Affective Mapping</a:t>
            </a:r>
            <a:br>
              <a:rPr lang="pt-BR" dirty="0"/>
            </a:br>
            <a:r>
              <a:rPr lang="pt-BR" dirty="0">
                <a:solidFill>
                  <a:srgbClr val="000000"/>
                </a:solidFill>
              </a:rPr>
              <a:t>a quantitative and qualitative research method</a:t>
            </a:r>
            <a:endParaRPr lang="de-DE" dirty="0">
              <a:solidFill>
                <a:srgbClr val="000000"/>
              </a:solidFill>
            </a:endParaRPr>
          </a:p>
        </p:txBody>
      </p:sp>
      <p:sp>
        <p:nvSpPr>
          <p:cNvPr id="8" name="Inhaltsplatzhalter 7">
            <a:extLst>
              <a:ext uri="{FF2B5EF4-FFF2-40B4-BE49-F238E27FC236}">
                <a16:creationId xmlns:a16="http://schemas.microsoft.com/office/drawing/2014/main" id="{A0F558E2-7A8E-C475-109A-D26B5DB1135F}"/>
              </a:ext>
            </a:extLst>
          </p:cNvPr>
          <p:cNvSpPr>
            <a:spLocks noGrp="1"/>
          </p:cNvSpPr>
          <p:nvPr>
            <p:ph type="body" sz="quarter" idx="14"/>
          </p:nvPr>
        </p:nvSpPr>
        <p:spPr>
          <a:xfrm>
            <a:off x="442912" y="1169987"/>
            <a:ext cx="6481762" cy="520701"/>
          </a:xfrm>
        </p:spPr>
        <p:txBody>
          <a:bodyPr/>
          <a:lstStyle/>
          <a:p>
            <a:pPr marL="0" indent="0">
              <a:buNone/>
            </a:pPr>
            <a:r>
              <a:rPr lang="en-US" dirty="0"/>
              <a:t>motivated by previous dissertation </a:t>
            </a:r>
            <a:r>
              <a:rPr lang="en-US" sz="1000" dirty="0"/>
              <a:t>(Reuter, 2022)</a:t>
            </a:r>
            <a:endParaRPr lang="en-US" dirty="0"/>
          </a:p>
        </p:txBody>
      </p:sp>
      <p:sp>
        <p:nvSpPr>
          <p:cNvPr id="5" name="Fußzeilenplatzhalter 4">
            <a:extLst>
              <a:ext uri="{FF2B5EF4-FFF2-40B4-BE49-F238E27FC236}">
                <a16:creationId xmlns:a16="http://schemas.microsoft.com/office/drawing/2014/main" id="{421AF11B-8E88-27EC-EE96-A70307B99BE1}"/>
              </a:ext>
              <a:ext uri="{C183D7F6-B498-43B3-948B-1728B52AA6E4}">
                <adec:decorative xmlns:adec="http://schemas.microsoft.com/office/drawing/2017/decorative" val="1"/>
              </a:ext>
            </a:extLst>
          </p:cNvPr>
          <p:cNvSpPr>
            <a:spLocks noGrp="1"/>
          </p:cNvSpPr>
          <p:nvPr>
            <p:ph type="ftr" sz="quarter" idx="16"/>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6C30A4A8-1F2C-97D1-5120-E2E189705C1A}"/>
              </a:ext>
            </a:extLst>
          </p:cNvPr>
          <p:cNvSpPr>
            <a:spLocks noGrp="1"/>
          </p:cNvSpPr>
          <p:nvPr>
            <p:ph type="sldNum" sz="quarter" idx="17"/>
          </p:nvPr>
        </p:nvSpPr>
        <p:spPr/>
        <p:txBody>
          <a:bodyPr/>
          <a:lstStyle/>
          <a:p>
            <a:fld id="{C2571F0E-BA57-4409-A3A5-945CC828A36E}" type="slidenum">
              <a:rPr lang="de-DE" smtClean="0"/>
              <a:pPr/>
              <a:t>4</a:t>
            </a:fld>
            <a:endParaRPr lang="de-DE" dirty="0"/>
          </a:p>
        </p:txBody>
      </p:sp>
      <p:pic>
        <p:nvPicPr>
          <p:cNvPr id="10" name="Grafik 9">
            <a:extLst>
              <a:ext uri="{FF2B5EF4-FFF2-40B4-BE49-F238E27FC236}">
                <a16:creationId xmlns:a16="http://schemas.microsoft.com/office/drawing/2014/main" id="{09936654-A0D4-4FBA-A30C-4245A514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56" y="2196191"/>
            <a:ext cx="8801888" cy="4190517"/>
          </a:xfrm>
          <a:prstGeom prst="rect">
            <a:avLst/>
          </a:prstGeom>
        </p:spPr>
      </p:pic>
      <p:sp>
        <p:nvSpPr>
          <p:cNvPr id="11" name="Inhaltsplatzhalter 7">
            <a:extLst>
              <a:ext uri="{FF2B5EF4-FFF2-40B4-BE49-F238E27FC236}">
                <a16:creationId xmlns:a16="http://schemas.microsoft.com/office/drawing/2014/main" id="{4A9F02A8-8824-4873-AA46-F05157E1E886}"/>
              </a:ext>
            </a:extLst>
          </p:cNvPr>
          <p:cNvSpPr txBox="1">
            <a:spLocks/>
          </p:cNvSpPr>
          <p:nvPr/>
        </p:nvSpPr>
        <p:spPr>
          <a:xfrm>
            <a:off x="315912" y="3924979"/>
            <a:ext cx="6481762" cy="520701"/>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endParaRPr lang="en-US" dirty="0"/>
          </a:p>
        </p:txBody>
      </p:sp>
      <p:sp>
        <p:nvSpPr>
          <p:cNvPr id="12" name="Inhaltsplatzhalter 7">
            <a:extLst>
              <a:ext uri="{FF2B5EF4-FFF2-40B4-BE49-F238E27FC236}">
                <a16:creationId xmlns:a16="http://schemas.microsoft.com/office/drawing/2014/main" id="{62BA7FCE-39FB-4CA3-AE50-FD1EE247F2D0}"/>
              </a:ext>
            </a:extLst>
          </p:cNvPr>
          <p:cNvSpPr txBox="1">
            <a:spLocks/>
          </p:cNvSpPr>
          <p:nvPr/>
        </p:nvSpPr>
        <p:spPr>
          <a:xfrm>
            <a:off x="442911" y="1650770"/>
            <a:ext cx="7260477" cy="520701"/>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dirty="0"/>
              <a:t>Example: Motivation to use the own car vs. public transport </a:t>
            </a:r>
            <a:r>
              <a:rPr lang="en-US" sz="1000" dirty="0"/>
              <a:t>(</a:t>
            </a:r>
            <a:r>
              <a:rPr lang="en-US" sz="1000" dirty="0" err="1"/>
              <a:t>Sendtner</a:t>
            </a:r>
            <a:r>
              <a:rPr lang="en-US" sz="1000" dirty="0"/>
              <a:t>, 2021)</a:t>
            </a:r>
            <a:endParaRPr lang="en-US" dirty="0"/>
          </a:p>
        </p:txBody>
      </p:sp>
      <p:pic>
        <p:nvPicPr>
          <p:cNvPr id="3" name="Grafik 2">
            <a:extLst>
              <a:ext uri="{FF2B5EF4-FFF2-40B4-BE49-F238E27FC236}">
                <a16:creationId xmlns:a16="http://schemas.microsoft.com/office/drawing/2014/main" id="{94FCC2BC-4FD2-4025-BB89-A2EA4A66B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7632" y="259557"/>
            <a:ext cx="771524" cy="771524"/>
          </a:xfrm>
          <a:prstGeom prst="rect">
            <a:avLst/>
          </a:prstGeom>
        </p:spPr>
      </p:pic>
      <p:sp>
        <p:nvSpPr>
          <p:cNvPr id="13" name="Google Shape;426;p60">
            <a:extLst>
              <a:ext uri="{FF2B5EF4-FFF2-40B4-BE49-F238E27FC236}">
                <a16:creationId xmlns:a16="http://schemas.microsoft.com/office/drawing/2014/main" id="{A5285608-6B06-485E-AD44-6ED9100A6401}"/>
              </a:ext>
            </a:extLst>
          </p:cNvPr>
          <p:cNvSpPr txBox="1"/>
          <p:nvPr/>
        </p:nvSpPr>
        <p:spPr>
          <a:xfrm>
            <a:off x="9983444" y="877808"/>
            <a:ext cx="1919900" cy="710421"/>
          </a:xfrm>
          <a:prstGeom prst="rect">
            <a:avLst/>
          </a:prstGeom>
          <a:noFill/>
          <a:ln>
            <a:noFill/>
          </a:ln>
        </p:spPr>
        <p:txBody>
          <a:bodyPr spcFirstLastPara="1" wrap="square" lIns="91425" tIns="91425" rIns="91425" bIns="91425" anchor="t" anchorCtr="0">
            <a:spAutoFit/>
          </a:bodyPr>
          <a:lstStyle/>
          <a:p>
            <a:pPr lvl="0">
              <a:spcBef>
                <a:spcPts val="1700"/>
              </a:spcBef>
            </a:pPr>
            <a:r>
              <a:rPr lang="en-US" sz="1000" b="1" dirty="0">
                <a:solidFill>
                  <a:srgbClr val="344A9A"/>
                </a:solidFill>
              </a:rPr>
              <a:t>Florian </a:t>
            </a:r>
            <a:r>
              <a:rPr lang="en-US" sz="1000" b="1" dirty="0" err="1">
                <a:solidFill>
                  <a:srgbClr val="344A9A"/>
                </a:solidFill>
              </a:rPr>
              <a:t>Gouret</a:t>
            </a:r>
            <a:r>
              <a:rPr lang="en-US" sz="1000" b="1" dirty="0">
                <a:solidFill>
                  <a:srgbClr val="344A9A"/>
                </a:solidFill>
              </a:rPr>
              <a:t> </a:t>
            </a:r>
            <a:r>
              <a:rPr lang="de" sz="1000" dirty="0">
                <a:solidFill>
                  <a:srgbClr val="344A9A"/>
                </a:solidFill>
              </a:rPr>
              <a:t>(</a:t>
            </a:r>
            <a:r>
              <a:rPr lang="en-US" sz="1000" dirty="0"/>
              <a:t>data engineer and software developer</a:t>
            </a:r>
            <a:r>
              <a:rPr lang="de" sz="1000" dirty="0">
                <a:solidFill>
                  <a:srgbClr val="344A9A"/>
                </a:solidFill>
              </a:rPr>
              <a:t>)</a:t>
            </a:r>
            <a:endParaRPr sz="1000" dirty="0">
              <a:solidFill>
                <a:srgbClr val="344A9A"/>
              </a:solidFill>
            </a:endParaRPr>
          </a:p>
        </p:txBody>
      </p:sp>
    </p:spTree>
    <p:extLst>
      <p:ext uri="{BB962C8B-B14F-4D97-AF65-F5344CB8AC3E}">
        <p14:creationId xmlns:p14="http://schemas.microsoft.com/office/powerpoint/2010/main" val="4073990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de-DE" dirty="0" err="1"/>
              <a:t>Overview</a:t>
            </a:r>
            <a:r>
              <a:rPr lang="de-DE" dirty="0"/>
              <a:t>: CAMs - Theory</a:t>
            </a:r>
            <a:endParaRPr lang="de-DE" dirty="0">
              <a:solidFill>
                <a:srgbClr val="000000"/>
              </a:solidFill>
            </a:endParaRP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5</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b="1" dirty="0"/>
              <a:t>What are CAMs?</a:t>
            </a:r>
            <a:endParaRPr lang="en-US" dirty="0"/>
          </a:p>
          <a:p>
            <a:r>
              <a:rPr lang="en-US" dirty="0"/>
              <a:t>CAMs are „conceptual structures that people use to represent important aspects of the world“</a:t>
            </a:r>
          </a:p>
          <a:p>
            <a:r>
              <a:rPr lang="en-US" dirty="0"/>
              <a:t>„cognitive-affective map is a visual representation of the emotion values of a group of interconnected concepts“ </a:t>
            </a:r>
          </a:p>
          <a:p>
            <a:pPr lvl="1"/>
            <a:r>
              <a:rPr lang="en-US" dirty="0"/>
              <a:t>this is how CAMs differ from semantic networks, because CAMs additionally contain emotions (valence)</a:t>
            </a:r>
          </a:p>
          <a:p>
            <a:pPr lvl="1"/>
            <a:r>
              <a:rPr lang="en-US" dirty="0"/>
              <a:t>hot cognition: emotions cannot be separated from cognitions</a:t>
            </a:r>
          </a:p>
          <a:p>
            <a:pPr marL="0" indent="0">
              <a:buNone/>
            </a:pPr>
            <a:r>
              <a:rPr lang="en-US" b="1" dirty="0"/>
              <a:t>How are CAMs constructed?</a:t>
            </a:r>
            <a:endParaRPr lang="en-US" dirty="0"/>
          </a:p>
          <a:p>
            <a:r>
              <a:rPr lang="en-US" dirty="0"/>
              <a:t>the stepwise construction process of CAMs can be understood as a </a:t>
            </a:r>
            <a:r>
              <a:rPr lang="en-US" b="1" dirty="0"/>
              <a:t>multiple constraint satisfaction process</a:t>
            </a:r>
            <a:r>
              <a:rPr lang="en-US" dirty="0"/>
              <a:t>, where concepts, conditions, goals, etc. are mentally represented with the involvement of emotions </a:t>
            </a:r>
          </a:p>
          <a:p>
            <a:pPr lvl="1"/>
            <a:r>
              <a:rPr lang="en-US" dirty="0"/>
              <a:t>Concepts in the CAM are only changed or added if they correspond to the „most coherent account of what we want to understand“</a:t>
            </a:r>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2961067"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(2000); </a:t>
            </a:r>
            <a:r>
              <a:rPr lang="en-US" sz="1000" dirty="0" err="1">
                <a:solidFill>
                  <a:srgbClr val="000000"/>
                </a:solidFill>
              </a:rPr>
              <a:t>Thagard</a:t>
            </a:r>
            <a:r>
              <a:rPr lang="en-US" sz="1000" dirty="0">
                <a:solidFill>
                  <a:srgbClr val="000000"/>
                </a:solidFill>
              </a:rPr>
              <a:t> (2006); </a:t>
            </a:r>
            <a:r>
              <a:rPr lang="en-US" sz="1000" dirty="0" err="1">
                <a:solidFill>
                  <a:srgbClr val="000000"/>
                </a:solidFill>
              </a:rPr>
              <a:t>Thagard</a:t>
            </a:r>
            <a:r>
              <a:rPr lang="en-US" sz="1000" dirty="0">
                <a:solidFill>
                  <a:srgbClr val="000000"/>
                </a:solidFill>
              </a:rPr>
              <a:t> (2021)</a:t>
            </a:r>
          </a:p>
        </p:txBody>
      </p:sp>
    </p:spTree>
    <p:extLst>
      <p:ext uri="{BB962C8B-B14F-4D97-AF65-F5344CB8AC3E}">
        <p14:creationId xmlns:p14="http://schemas.microsoft.com/office/powerpoint/2010/main" val="426015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19D46-138E-824E-35E9-5E9E001CEB81}"/>
              </a:ext>
            </a:extLst>
          </p:cNvPr>
          <p:cNvSpPr>
            <a:spLocks noGrp="1"/>
          </p:cNvSpPr>
          <p:nvPr>
            <p:ph type="title"/>
          </p:nvPr>
        </p:nvSpPr>
        <p:spPr/>
        <p:txBody>
          <a:bodyPr/>
          <a:lstStyle/>
          <a:p>
            <a:r>
              <a:rPr lang="de-DE" dirty="0" err="1"/>
              <a:t>Overview</a:t>
            </a:r>
            <a:r>
              <a:rPr lang="de-DE" dirty="0"/>
              <a:t>: CAMs - Theory</a:t>
            </a:r>
            <a:endParaRPr lang="de-DE" dirty="0">
              <a:solidFill>
                <a:srgbClr val="000000"/>
              </a:solidFill>
            </a:endParaRPr>
          </a:p>
        </p:txBody>
      </p:sp>
      <p:sp>
        <p:nvSpPr>
          <p:cNvPr id="6" name="Fußzeilenplatzhalter 5">
            <a:extLst>
              <a:ext uri="{FF2B5EF4-FFF2-40B4-BE49-F238E27FC236}">
                <a16:creationId xmlns:a16="http://schemas.microsoft.com/office/drawing/2014/main" id="{9227F470-6441-A630-98E4-8DC236014C8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7" name="Foliennummernplatzhalter 6">
            <a:extLst>
              <a:ext uri="{FF2B5EF4-FFF2-40B4-BE49-F238E27FC236}">
                <a16:creationId xmlns:a16="http://schemas.microsoft.com/office/drawing/2014/main" id="{0FB818BF-F0FB-867B-BC7B-4927CE4EEDDA}"/>
              </a:ext>
            </a:extLst>
          </p:cNvPr>
          <p:cNvSpPr>
            <a:spLocks noGrp="1"/>
          </p:cNvSpPr>
          <p:nvPr>
            <p:ph type="sldNum" sz="quarter" idx="12"/>
          </p:nvPr>
        </p:nvSpPr>
        <p:spPr/>
        <p:txBody>
          <a:bodyPr/>
          <a:lstStyle/>
          <a:p>
            <a:fld id="{C2571F0E-BA57-4409-A3A5-945CC828A36E}" type="slidenum">
              <a:rPr lang="de-DE" smtClean="0"/>
              <a:pPr/>
              <a:t>6</a:t>
            </a:fld>
            <a:endParaRPr lang="de-DE" dirty="0"/>
          </a:p>
        </p:txBody>
      </p:sp>
      <p:sp>
        <p:nvSpPr>
          <p:cNvPr id="12" name="Inhaltsplatzhalter 2">
            <a:extLst>
              <a:ext uri="{FF2B5EF4-FFF2-40B4-BE49-F238E27FC236}">
                <a16:creationId xmlns:a16="http://schemas.microsoft.com/office/drawing/2014/main" id="{35D5E784-22B8-465E-B109-DD0476B84372}"/>
              </a:ext>
            </a:extLst>
          </p:cNvPr>
          <p:cNvSpPr txBox="1">
            <a:spLocks/>
          </p:cNvSpPr>
          <p:nvPr/>
        </p:nvSpPr>
        <p:spPr>
          <a:xfrm>
            <a:off x="407987" y="872359"/>
            <a:ext cx="11016025" cy="4636619"/>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b="1" dirty="0"/>
              <a:t>multiple constraint satisfaction process</a:t>
            </a:r>
            <a:r>
              <a:rPr lang="en-US" dirty="0"/>
              <a:t>, where concepts, conditions, goals, etc. are mentally represented with the involvement of emotions </a:t>
            </a:r>
          </a:p>
          <a:p>
            <a:pPr lvl="1"/>
            <a:r>
              <a:rPr lang="en-US" dirty="0"/>
              <a:t>Concepts in the CAM are only changed or added if they correspond to the „most coherent account of what we want to understand“</a:t>
            </a:r>
          </a:p>
        </p:txBody>
      </p:sp>
      <p:sp>
        <p:nvSpPr>
          <p:cNvPr id="4" name="Textfeld 3">
            <a:extLst>
              <a:ext uri="{FF2B5EF4-FFF2-40B4-BE49-F238E27FC236}">
                <a16:creationId xmlns:a16="http://schemas.microsoft.com/office/drawing/2014/main" id="{9C922FEE-5C07-443E-A2F7-96B59839D6CE}"/>
              </a:ext>
            </a:extLst>
          </p:cNvPr>
          <p:cNvSpPr txBox="1"/>
          <p:nvPr/>
        </p:nvSpPr>
        <p:spPr>
          <a:xfrm>
            <a:off x="9079431" y="6051530"/>
            <a:ext cx="1063112" cy="246221"/>
          </a:xfrm>
          <a:prstGeom prst="rect">
            <a:avLst/>
          </a:prstGeom>
          <a:noFill/>
        </p:spPr>
        <p:txBody>
          <a:bodyPr wrap="none" rtlCol="0">
            <a:spAutoFit/>
          </a:bodyPr>
          <a:lstStyle/>
          <a:p>
            <a:r>
              <a:rPr lang="en-US" sz="1000" dirty="0" err="1">
                <a:solidFill>
                  <a:srgbClr val="000000"/>
                </a:solidFill>
              </a:rPr>
              <a:t>Thagard</a:t>
            </a:r>
            <a:r>
              <a:rPr lang="en-US" sz="1000" dirty="0">
                <a:solidFill>
                  <a:srgbClr val="000000"/>
                </a:solidFill>
              </a:rPr>
              <a:t> (2021)</a:t>
            </a:r>
          </a:p>
        </p:txBody>
      </p:sp>
      <p:pic>
        <p:nvPicPr>
          <p:cNvPr id="3" name="Grafik 2">
            <a:extLst>
              <a:ext uri="{FF2B5EF4-FFF2-40B4-BE49-F238E27FC236}">
                <a16:creationId xmlns:a16="http://schemas.microsoft.com/office/drawing/2014/main" id="{45659B03-7D02-4B75-8A86-7897FFEDDD28}"/>
              </a:ext>
            </a:extLst>
          </p:cNvPr>
          <p:cNvPicPr>
            <a:picLocks noChangeAspect="1"/>
          </p:cNvPicPr>
          <p:nvPr/>
        </p:nvPicPr>
        <p:blipFill>
          <a:blip r:embed="rId3"/>
          <a:stretch>
            <a:fillRect/>
          </a:stretch>
        </p:blipFill>
        <p:spPr>
          <a:xfrm>
            <a:off x="767989" y="2575953"/>
            <a:ext cx="5156802" cy="2590311"/>
          </a:xfrm>
          <a:prstGeom prst="rect">
            <a:avLst/>
          </a:prstGeom>
        </p:spPr>
      </p:pic>
      <p:pic>
        <p:nvPicPr>
          <p:cNvPr id="5" name="Grafik 4">
            <a:extLst>
              <a:ext uri="{FF2B5EF4-FFF2-40B4-BE49-F238E27FC236}">
                <a16:creationId xmlns:a16="http://schemas.microsoft.com/office/drawing/2014/main" id="{6BBFC95B-459D-4B7F-9139-E550F4570199}"/>
              </a:ext>
            </a:extLst>
          </p:cNvPr>
          <p:cNvPicPr>
            <a:picLocks noChangeAspect="1"/>
          </p:cNvPicPr>
          <p:nvPr/>
        </p:nvPicPr>
        <p:blipFill>
          <a:blip r:embed="rId4"/>
          <a:stretch>
            <a:fillRect/>
          </a:stretch>
        </p:blipFill>
        <p:spPr>
          <a:xfrm>
            <a:off x="6267210" y="2360533"/>
            <a:ext cx="5156802" cy="2679458"/>
          </a:xfrm>
          <a:prstGeom prst="rect">
            <a:avLst/>
          </a:prstGeom>
        </p:spPr>
      </p:pic>
    </p:spTree>
    <p:extLst>
      <p:ext uri="{BB962C8B-B14F-4D97-AF65-F5344CB8AC3E}">
        <p14:creationId xmlns:p14="http://schemas.microsoft.com/office/powerpoint/2010/main" val="318929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DE67FEF8-6FD3-4592-91A7-020BC2A26026}"/>
              </a:ext>
            </a:extLst>
          </p:cNvPr>
          <p:cNvPicPr>
            <a:picLocks noChangeAspect="1"/>
          </p:cNvPicPr>
          <p:nvPr/>
        </p:nvPicPr>
        <p:blipFill>
          <a:blip r:embed="rId2"/>
          <a:stretch>
            <a:fillRect/>
          </a:stretch>
        </p:blipFill>
        <p:spPr>
          <a:xfrm>
            <a:off x="4180641" y="1215728"/>
            <a:ext cx="1441704" cy="1100050"/>
          </a:xfrm>
          <a:prstGeom prst="rect">
            <a:avLst/>
          </a:prstGeom>
        </p:spPr>
      </p:pic>
      <p:sp>
        <p:nvSpPr>
          <p:cNvPr id="7" name="Titel 6">
            <a:extLst>
              <a:ext uri="{FF2B5EF4-FFF2-40B4-BE49-F238E27FC236}">
                <a16:creationId xmlns:a16="http://schemas.microsoft.com/office/drawing/2014/main" id="{D698118C-0038-6B36-DDE1-5EC819A4D697}"/>
              </a:ext>
            </a:extLst>
          </p:cNvPr>
          <p:cNvSpPr>
            <a:spLocks noGrp="1"/>
          </p:cNvSpPr>
          <p:nvPr>
            <p:ph type="title"/>
          </p:nvPr>
        </p:nvSpPr>
        <p:spPr>
          <a:xfrm>
            <a:off x="442912" y="365125"/>
            <a:ext cx="8396288" cy="1325563"/>
          </a:xfrm>
        </p:spPr>
        <p:txBody>
          <a:bodyPr/>
          <a:lstStyle/>
          <a:p>
            <a:r>
              <a:rPr lang="en-US" dirty="0"/>
              <a:t>Advancement of Cognitive-Affective Mapping</a:t>
            </a:r>
            <a:br>
              <a:rPr lang="pt-BR" dirty="0"/>
            </a:br>
            <a:r>
              <a:rPr lang="pt-BR" dirty="0">
                <a:solidFill>
                  <a:srgbClr val="000000"/>
                </a:solidFill>
              </a:rPr>
              <a:t>a quantitative and qualitative research method</a:t>
            </a:r>
            <a:endParaRPr lang="de-DE" dirty="0">
              <a:solidFill>
                <a:srgbClr val="000000"/>
              </a:solidFill>
            </a:endParaRPr>
          </a:p>
        </p:txBody>
      </p:sp>
      <p:sp>
        <p:nvSpPr>
          <p:cNvPr id="5" name="Fußzeilenplatzhalter 4">
            <a:extLst>
              <a:ext uri="{FF2B5EF4-FFF2-40B4-BE49-F238E27FC236}">
                <a16:creationId xmlns:a16="http://schemas.microsoft.com/office/drawing/2014/main" id="{421AF11B-8E88-27EC-EE96-A70307B99BE1}"/>
              </a:ext>
              <a:ext uri="{C183D7F6-B498-43B3-948B-1728B52AA6E4}">
                <adec:decorative xmlns:adec="http://schemas.microsoft.com/office/drawing/2017/decorative" val="1"/>
              </a:ext>
            </a:extLst>
          </p:cNvPr>
          <p:cNvSpPr>
            <a:spLocks noGrp="1"/>
          </p:cNvSpPr>
          <p:nvPr>
            <p:ph type="ftr" sz="quarter" idx="16"/>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6C30A4A8-1F2C-97D1-5120-E2E189705C1A}"/>
              </a:ext>
            </a:extLst>
          </p:cNvPr>
          <p:cNvSpPr>
            <a:spLocks noGrp="1"/>
          </p:cNvSpPr>
          <p:nvPr>
            <p:ph type="sldNum" sz="quarter" idx="17"/>
          </p:nvPr>
        </p:nvSpPr>
        <p:spPr/>
        <p:txBody>
          <a:bodyPr/>
          <a:lstStyle/>
          <a:p>
            <a:fld id="{C2571F0E-BA57-4409-A3A5-945CC828A36E}" type="slidenum">
              <a:rPr lang="de-DE" smtClean="0"/>
              <a:pPr/>
              <a:t>7</a:t>
            </a:fld>
            <a:endParaRPr lang="de-DE" dirty="0"/>
          </a:p>
        </p:txBody>
      </p:sp>
      <p:sp>
        <p:nvSpPr>
          <p:cNvPr id="15" name="Google Shape;552;p70">
            <a:extLst>
              <a:ext uri="{FF2B5EF4-FFF2-40B4-BE49-F238E27FC236}">
                <a16:creationId xmlns:a16="http://schemas.microsoft.com/office/drawing/2014/main" id="{BCE6A7A1-0917-4A19-8355-FF6BDD80A5BF}"/>
              </a:ext>
            </a:extLst>
          </p:cNvPr>
          <p:cNvSpPr/>
          <p:nvPr/>
        </p:nvSpPr>
        <p:spPr>
          <a:xfrm>
            <a:off x="560587" y="2556597"/>
            <a:ext cx="4354285" cy="2384921"/>
          </a:xfrm>
          <a:prstGeom prst="roundRect">
            <a:avLst>
              <a:gd name="adj" fmla="val 16667"/>
            </a:avLst>
          </a:prstGeom>
          <a:solidFill>
            <a:schemeClr val="accent1">
              <a:lumMod val="20000"/>
              <a:lumOff val="80000"/>
            </a:schemeClr>
          </a:solidFill>
          <a:ln w="12700" cap="flat" cmpd="sng">
            <a:solidFill>
              <a:schemeClr val="accent1">
                <a:lumMod val="40000"/>
                <a:lumOff val="60000"/>
              </a:schemeClr>
            </a:solidFill>
            <a:prstDash val="solid"/>
            <a:miter lim="800000"/>
            <a:headEnd type="none" w="sm" len="sm"/>
            <a:tailEnd type="none" w="sm" len="sm"/>
          </a:ln>
        </p:spPr>
        <p:txBody>
          <a:bodyPr spcFirstLastPara="1" wrap="square" lIns="68575" tIns="34275" rIns="68575" bIns="34275" anchor="ctr" anchorCtr="0">
            <a:noAutofit/>
          </a:bodyPr>
          <a:lstStyle/>
          <a:p>
            <a:pPr marL="342900" marR="0" lvl="0" indent="-228600" algn="l" rtl="0">
              <a:spcBef>
                <a:spcPts val="0"/>
              </a:spcBef>
              <a:spcAft>
                <a:spcPts val="0"/>
              </a:spcAft>
              <a:buClr>
                <a:schemeClr val="lt1"/>
              </a:buClr>
              <a:buSzPts val="1900"/>
              <a:buFont typeface="Arial"/>
              <a:buNone/>
            </a:pPr>
            <a:endParaRPr sz="1900" dirty="0">
              <a:solidFill>
                <a:srgbClr val="002A58"/>
              </a:solidFill>
              <a:latin typeface="Times New Roman"/>
              <a:ea typeface="Times New Roman"/>
              <a:cs typeface="Times New Roman"/>
              <a:sym typeface="Times New Roman"/>
            </a:endParaRPr>
          </a:p>
        </p:txBody>
      </p:sp>
      <p:sp>
        <p:nvSpPr>
          <p:cNvPr id="16" name="Google Shape;553;p70">
            <a:extLst>
              <a:ext uri="{FF2B5EF4-FFF2-40B4-BE49-F238E27FC236}">
                <a16:creationId xmlns:a16="http://schemas.microsoft.com/office/drawing/2014/main" id="{A836A154-F615-40AE-AD9B-A03C38B9DC5B}"/>
              </a:ext>
            </a:extLst>
          </p:cNvPr>
          <p:cNvSpPr/>
          <p:nvPr/>
        </p:nvSpPr>
        <p:spPr>
          <a:xfrm>
            <a:off x="1069493" y="2827159"/>
            <a:ext cx="3491594" cy="357791"/>
          </a:xfrm>
          <a:prstGeom prst="rect">
            <a:avLst/>
          </a:prstGeom>
          <a:solidFill>
            <a:schemeClr val="accent1">
              <a:lumMod val="20000"/>
              <a:lumOff val="80000"/>
            </a:schemeClr>
          </a:solidFill>
          <a:ln>
            <a:noFill/>
          </a:ln>
        </p:spPr>
        <p:txBody>
          <a:bodyPr spcFirstLastPara="1" wrap="square" lIns="68575" tIns="34275" rIns="68575" bIns="34275" anchor="t" anchorCtr="0">
            <a:noAutofit/>
          </a:bodyPr>
          <a:lstStyle/>
          <a:p>
            <a:pPr marL="342900" marR="0" lvl="0" indent="-342900" algn="l" rtl="0">
              <a:spcBef>
                <a:spcPts val="0"/>
              </a:spcBef>
              <a:spcAft>
                <a:spcPts val="0"/>
              </a:spcAft>
              <a:buNone/>
            </a:pPr>
            <a:endParaRPr sz="1900">
              <a:solidFill>
                <a:srgbClr val="002A58"/>
              </a:solidFill>
              <a:latin typeface="Times New Roman"/>
              <a:ea typeface="Times New Roman"/>
              <a:cs typeface="Times New Roman"/>
              <a:sym typeface="Times New Roman"/>
            </a:endParaRPr>
          </a:p>
        </p:txBody>
      </p:sp>
      <p:sp>
        <p:nvSpPr>
          <p:cNvPr id="17" name="Google Shape;554;p70">
            <a:extLst>
              <a:ext uri="{FF2B5EF4-FFF2-40B4-BE49-F238E27FC236}">
                <a16:creationId xmlns:a16="http://schemas.microsoft.com/office/drawing/2014/main" id="{5B7D82B6-3E3F-409D-B33D-41C2071DF144}"/>
              </a:ext>
            </a:extLst>
          </p:cNvPr>
          <p:cNvSpPr/>
          <p:nvPr/>
        </p:nvSpPr>
        <p:spPr>
          <a:xfrm>
            <a:off x="6988487" y="2556597"/>
            <a:ext cx="4354285" cy="2384921"/>
          </a:xfrm>
          <a:prstGeom prst="roundRect">
            <a:avLst>
              <a:gd name="adj" fmla="val 16667"/>
            </a:avLst>
          </a:prstGeom>
          <a:solidFill>
            <a:schemeClr val="accent1">
              <a:lumMod val="20000"/>
              <a:lumOff val="80000"/>
            </a:schemeClr>
          </a:solidFill>
          <a:ln w="12700" cap="flat" cmpd="sng">
            <a:solidFill>
              <a:schemeClr val="accent1">
                <a:lumMod val="40000"/>
                <a:lumOff val="60000"/>
              </a:schemeClr>
            </a:solidFill>
            <a:prstDash val="solid"/>
            <a:miter lim="800000"/>
            <a:headEnd type="none" w="sm" len="sm"/>
            <a:tailEnd type="none" w="sm" len="sm"/>
          </a:ln>
        </p:spPr>
        <p:txBody>
          <a:bodyPr spcFirstLastPara="1" wrap="square" lIns="68575" tIns="34275" rIns="68575" bIns="34275" anchor="ctr" anchorCtr="0">
            <a:noAutofit/>
          </a:bodyPr>
          <a:lstStyle/>
          <a:p>
            <a:pPr marL="342900" marR="0" lvl="0" indent="-228600" algn="l" rtl="0">
              <a:spcBef>
                <a:spcPts val="0"/>
              </a:spcBef>
              <a:spcAft>
                <a:spcPts val="0"/>
              </a:spcAft>
              <a:buClr>
                <a:schemeClr val="lt1"/>
              </a:buClr>
              <a:buSzPts val="1900"/>
              <a:buFont typeface="Arial"/>
              <a:buNone/>
            </a:pPr>
            <a:endParaRPr sz="1900">
              <a:solidFill>
                <a:srgbClr val="002A58"/>
              </a:solidFill>
              <a:latin typeface="Times New Roman"/>
              <a:ea typeface="Times New Roman"/>
              <a:cs typeface="Times New Roman"/>
              <a:sym typeface="Times New Roman"/>
            </a:endParaRPr>
          </a:p>
        </p:txBody>
      </p:sp>
      <p:sp>
        <p:nvSpPr>
          <p:cNvPr id="18" name="Google Shape;555;p70">
            <a:extLst>
              <a:ext uri="{FF2B5EF4-FFF2-40B4-BE49-F238E27FC236}">
                <a16:creationId xmlns:a16="http://schemas.microsoft.com/office/drawing/2014/main" id="{FF2C9140-F537-4654-BB68-C45CD41A48AD}"/>
              </a:ext>
            </a:extLst>
          </p:cNvPr>
          <p:cNvSpPr/>
          <p:nvPr/>
        </p:nvSpPr>
        <p:spPr>
          <a:xfrm>
            <a:off x="716388" y="3013553"/>
            <a:ext cx="4042682" cy="1454244"/>
          </a:xfrm>
          <a:prstGeom prst="rect">
            <a:avLst/>
          </a:prstGeom>
          <a:solidFill>
            <a:schemeClr val="accent1">
              <a:lumMod val="20000"/>
              <a:lumOff val="80000"/>
            </a:schemeClr>
          </a:solid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rgbClr val="002A58"/>
              </a:buClr>
              <a:buSzPts val="1900"/>
              <a:buFont typeface="Noto Sans Symbols"/>
              <a:buChar char="−"/>
            </a:pPr>
            <a:r>
              <a:rPr lang="de" dirty="0">
                <a:solidFill>
                  <a:srgbClr val="000000"/>
                </a:solidFill>
                <a:ea typeface="Times New Roman"/>
                <a:cs typeface="Times New Roman"/>
                <a:sym typeface="Times New Roman"/>
              </a:rPr>
              <a:t>Expression of individual / </a:t>
            </a:r>
            <a:r>
              <a:rPr lang="en-US" dirty="0">
                <a:solidFill>
                  <a:srgbClr val="000000"/>
                </a:solidFill>
                <a:ea typeface="Times New Roman"/>
                <a:cs typeface="Times New Roman"/>
                <a:sym typeface="Times New Roman"/>
              </a:rPr>
              <a:t>group</a:t>
            </a:r>
            <a:r>
              <a:rPr lang="de" dirty="0">
                <a:solidFill>
                  <a:srgbClr val="000000"/>
                </a:solidFill>
                <a:ea typeface="Times New Roman"/>
                <a:cs typeface="Times New Roman"/>
                <a:sym typeface="Times New Roman"/>
              </a:rPr>
              <a:t> perspectives  </a:t>
            </a:r>
            <a:endParaRPr dirty="0">
              <a:solidFill>
                <a:srgbClr val="000000"/>
              </a:solidFill>
            </a:endParaRPr>
          </a:p>
          <a:p>
            <a:pPr marL="254000" marR="0" lvl="0" indent="-260350" algn="l" rtl="0">
              <a:spcBef>
                <a:spcPts val="900"/>
              </a:spcBef>
              <a:spcAft>
                <a:spcPts val="0"/>
              </a:spcAft>
              <a:buClr>
                <a:srgbClr val="002A58"/>
              </a:buClr>
              <a:buSzPts val="1900"/>
              <a:buFont typeface="Noto Sans Symbols"/>
              <a:buChar char="−"/>
            </a:pPr>
            <a:r>
              <a:rPr lang="de" dirty="0">
                <a:solidFill>
                  <a:srgbClr val="000000"/>
                </a:solidFill>
                <a:ea typeface="Times New Roman"/>
                <a:cs typeface="Times New Roman"/>
                <a:sym typeface="Times New Roman"/>
              </a:rPr>
              <a:t>Little suggestive influence by researchers’ presuppositions</a:t>
            </a:r>
            <a:endParaRPr dirty="0">
              <a:solidFill>
                <a:srgbClr val="000000"/>
              </a:solidFill>
            </a:endParaRPr>
          </a:p>
          <a:p>
            <a:pPr marL="254000" marR="0" lvl="0" indent="-260350" algn="l" rtl="0">
              <a:spcBef>
                <a:spcPts val="900"/>
              </a:spcBef>
              <a:spcAft>
                <a:spcPts val="0"/>
              </a:spcAft>
              <a:buClr>
                <a:srgbClr val="002A58"/>
              </a:buClr>
              <a:buSzPts val="1900"/>
              <a:buFont typeface="Noto Sans Symbols"/>
              <a:buChar char="−"/>
            </a:pPr>
            <a:r>
              <a:rPr lang="de" dirty="0">
                <a:solidFill>
                  <a:srgbClr val="000000"/>
                </a:solidFill>
                <a:ea typeface="Times New Roman"/>
                <a:cs typeface="Times New Roman"/>
                <a:sym typeface="Times New Roman"/>
              </a:rPr>
              <a:t>Contextualization </a:t>
            </a:r>
            <a:endParaRPr dirty="0">
              <a:solidFill>
                <a:srgbClr val="000000"/>
              </a:solidFill>
            </a:endParaRPr>
          </a:p>
        </p:txBody>
      </p:sp>
      <p:sp>
        <p:nvSpPr>
          <p:cNvPr id="19" name="Google Shape;556;p70">
            <a:extLst>
              <a:ext uri="{FF2B5EF4-FFF2-40B4-BE49-F238E27FC236}">
                <a16:creationId xmlns:a16="http://schemas.microsoft.com/office/drawing/2014/main" id="{7AA8E885-1E5E-4A98-AE19-77A81B685E41}"/>
              </a:ext>
            </a:extLst>
          </p:cNvPr>
          <p:cNvSpPr/>
          <p:nvPr/>
        </p:nvSpPr>
        <p:spPr>
          <a:xfrm>
            <a:off x="7160346" y="2827159"/>
            <a:ext cx="4055609" cy="1742785"/>
          </a:xfrm>
          <a:prstGeom prst="rect">
            <a:avLst/>
          </a:prstGeom>
          <a:solidFill>
            <a:schemeClr val="accent1">
              <a:lumMod val="20000"/>
              <a:lumOff val="80000"/>
            </a:schemeClr>
          </a:solidFill>
          <a:ln>
            <a:noFill/>
          </a:ln>
        </p:spPr>
        <p:txBody>
          <a:bodyPr spcFirstLastPara="1" wrap="square" lIns="68575" tIns="34275" rIns="68575" bIns="34275" anchor="t" anchorCtr="0">
            <a:noAutofit/>
          </a:bodyPr>
          <a:lstStyle/>
          <a:p>
            <a:pPr marL="254000" indent="-260350">
              <a:spcBef>
                <a:spcPts val="900"/>
              </a:spcBef>
              <a:buClr>
                <a:srgbClr val="002A58"/>
              </a:buClr>
              <a:buSzPts val="1900"/>
              <a:buFont typeface="Noto Sans Symbols"/>
              <a:buChar char="−"/>
            </a:pPr>
            <a:r>
              <a:rPr lang="de" dirty="0">
                <a:solidFill>
                  <a:srgbClr val="000000"/>
                </a:solidFill>
                <a:cs typeface="Times New Roman"/>
                <a:sym typeface="Times New Roman"/>
              </a:rPr>
              <a:t>Quantification of semantic content, of valence ratings and of network parameters </a:t>
            </a:r>
          </a:p>
          <a:p>
            <a:pPr marL="711200" lvl="1" indent="-260350">
              <a:spcBef>
                <a:spcPts val="900"/>
              </a:spcBef>
              <a:buClr>
                <a:srgbClr val="002A58"/>
              </a:buClr>
              <a:buSzPts val="1900"/>
              <a:buFont typeface="Noto Sans Symbols"/>
              <a:buChar char="−"/>
            </a:pPr>
            <a:r>
              <a:rPr lang="en-US" dirty="0">
                <a:solidFill>
                  <a:srgbClr val="000000"/>
                </a:solidFill>
                <a:cs typeface="Times New Roman"/>
                <a:sym typeface="Times New Roman"/>
              </a:rPr>
              <a:t>N</a:t>
            </a:r>
            <a:r>
              <a:rPr lang="de" dirty="0">
                <a:solidFill>
                  <a:srgbClr val="000000"/>
                </a:solidFill>
                <a:cs typeface="Times New Roman"/>
                <a:sym typeface="Times New Roman"/>
              </a:rPr>
              <a:t>etwork topology</a:t>
            </a:r>
            <a:endParaRPr dirty="0">
              <a:solidFill>
                <a:srgbClr val="000000"/>
              </a:solidFill>
              <a:cs typeface="Times New Roman"/>
            </a:endParaRPr>
          </a:p>
          <a:p>
            <a:pPr marL="254000" indent="-260350">
              <a:spcBef>
                <a:spcPts val="900"/>
              </a:spcBef>
              <a:buClr>
                <a:srgbClr val="002A58"/>
              </a:buClr>
              <a:buSzPts val="1900"/>
              <a:buFont typeface="Noto Sans Symbols"/>
              <a:buChar char="−"/>
            </a:pPr>
            <a:r>
              <a:rPr lang="de" dirty="0">
                <a:solidFill>
                  <a:srgbClr val="000000"/>
                </a:solidFill>
                <a:cs typeface="Times New Roman"/>
                <a:sym typeface="Times New Roman"/>
              </a:rPr>
              <a:t>Enables statistical analyses / significance tests </a:t>
            </a:r>
            <a:endParaRPr dirty="0">
              <a:solidFill>
                <a:srgbClr val="000000"/>
              </a:solidFill>
              <a:cs typeface="Times New Roman"/>
            </a:endParaRPr>
          </a:p>
        </p:txBody>
      </p:sp>
      <p:sp>
        <p:nvSpPr>
          <p:cNvPr id="20" name="Google Shape;557;p70">
            <a:extLst>
              <a:ext uri="{FF2B5EF4-FFF2-40B4-BE49-F238E27FC236}">
                <a16:creationId xmlns:a16="http://schemas.microsoft.com/office/drawing/2014/main" id="{236DB784-01B4-4182-BC6B-981D38511242}"/>
              </a:ext>
            </a:extLst>
          </p:cNvPr>
          <p:cNvSpPr/>
          <p:nvPr/>
        </p:nvSpPr>
        <p:spPr>
          <a:xfrm>
            <a:off x="716388" y="2637383"/>
            <a:ext cx="3946309" cy="333985"/>
          </a:xfrm>
          <a:prstGeom prst="roundRect">
            <a:avLst>
              <a:gd name="adj" fmla="val 16667"/>
            </a:avLst>
          </a:prstGeom>
          <a:solidFill>
            <a:schemeClr val="accent1">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2100" b="1" dirty="0">
                <a:solidFill>
                  <a:srgbClr val="000000"/>
                </a:solidFill>
                <a:ea typeface="Times New Roman"/>
                <a:cs typeface="Times New Roman"/>
                <a:sym typeface="Times New Roman"/>
              </a:rPr>
              <a:t>Qualitative</a:t>
            </a:r>
            <a:endParaRPr sz="1100" dirty="0">
              <a:solidFill>
                <a:srgbClr val="000000"/>
              </a:solidFill>
            </a:endParaRPr>
          </a:p>
        </p:txBody>
      </p:sp>
      <p:sp>
        <p:nvSpPr>
          <p:cNvPr id="21" name="Google Shape;558;p70">
            <a:extLst>
              <a:ext uri="{FF2B5EF4-FFF2-40B4-BE49-F238E27FC236}">
                <a16:creationId xmlns:a16="http://schemas.microsoft.com/office/drawing/2014/main" id="{0ACC1BF2-2BEB-4CE8-8922-06A64B2E5AAF}"/>
              </a:ext>
            </a:extLst>
          </p:cNvPr>
          <p:cNvSpPr/>
          <p:nvPr/>
        </p:nvSpPr>
        <p:spPr>
          <a:xfrm>
            <a:off x="7102841" y="2679568"/>
            <a:ext cx="4170621" cy="333985"/>
          </a:xfrm>
          <a:prstGeom prst="roundRect">
            <a:avLst>
              <a:gd name="adj" fmla="val 16667"/>
            </a:avLst>
          </a:prstGeom>
          <a:solidFill>
            <a:schemeClr val="accent1">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2100" b="1" dirty="0">
                <a:solidFill>
                  <a:srgbClr val="000000"/>
                </a:solidFill>
                <a:cs typeface="Times New Roman"/>
                <a:sym typeface="Times New Roman"/>
              </a:rPr>
              <a:t>Quantitative</a:t>
            </a:r>
            <a:endParaRPr sz="2100" b="1" dirty="0">
              <a:solidFill>
                <a:srgbClr val="000000"/>
              </a:solidFill>
              <a:cs typeface="Times New Roman"/>
            </a:endParaRPr>
          </a:p>
        </p:txBody>
      </p:sp>
      <p:sp>
        <p:nvSpPr>
          <p:cNvPr id="22" name="Google Shape;559;p70">
            <a:extLst>
              <a:ext uri="{FF2B5EF4-FFF2-40B4-BE49-F238E27FC236}">
                <a16:creationId xmlns:a16="http://schemas.microsoft.com/office/drawing/2014/main" id="{1B4F32C9-1EA7-4678-9B6D-C4A77E7216CD}"/>
              </a:ext>
            </a:extLst>
          </p:cNvPr>
          <p:cNvSpPr/>
          <p:nvPr/>
        </p:nvSpPr>
        <p:spPr>
          <a:xfrm>
            <a:off x="3977346" y="5370716"/>
            <a:ext cx="4434947" cy="448757"/>
          </a:xfrm>
          <a:prstGeom prst="roundRect">
            <a:avLst>
              <a:gd name="adj" fmla="val 16667"/>
            </a:avLst>
          </a:prstGeom>
          <a:solidFill>
            <a:schemeClr val="accent1">
              <a:lumMod val="20000"/>
              <a:lumOff val="80000"/>
            </a:schemeClr>
          </a:solidFill>
          <a:ln w="12700" cap="flat" cmpd="sng">
            <a:solidFill>
              <a:schemeClr val="accent1">
                <a:lumMod val="40000"/>
                <a:lumOff val="6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de" sz="2100" b="1">
                <a:solidFill>
                  <a:srgbClr val="000000"/>
                </a:solidFill>
                <a:latin typeface="Times New Roman"/>
                <a:ea typeface="Times New Roman"/>
                <a:cs typeface="Times New Roman"/>
                <a:sym typeface="Times New Roman"/>
              </a:rPr>
              <a:t>Mixed Methods</a:t>
            </a:r>
            <a:endParaRPr sz="1100" dirty="0">
              <a:solidFill>
                <a:srgbClr val="000000"/>
              </a:solidFill>
            </a:endParaRPr>
          </a:p>
        </p:txBody>
      </p:sp>
      <p:sp>
        <p:nvSpPr>
          <p:cNvPr id="23" name="Google Shape;560;p70">
            <a:extLst>
              <a:ext uri="{FF2B5EF4-FFF2-40B4-BE49-F238E27FC236}">
                <a16:creationId xmlns:a16="http://schemas.microsoft.com/office/drawing/2014/main" id="{7914B341-DA17-4051-80BA-8F6F769CBFDB}"/>
              </a:ext>
            </a:extLst>
          </p:cNvPr>
          <p:cNvSpPr/>
          <p:nvPr/>
        </p:nvSpPr>
        <p:spPr>
          <a:xfrm>
            <a:off x="1839417" y="4928137"/>
            <a:ext cx="8710806" cy="403468"/>
          </a:xfrm>
          <a:prstGeom prst="downArrowCallout">
            <a:avLst>
              <a:gd name="adj1" fmla="val 15526"/>
              <a:gd name="adj2" fmla="val 64476"/>
              <a:gd name="adj3" fmla="val 92258"/>
              <a:gd name="adj4" fmla="val 11838"/>
            </a:avLst>
          </a:prstGeom>
          <a:solidFill>
            <a:schemeClr val="accent1">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b="1">
              <a:solidFill>
                <a:srgbClr val="002A58"/>
              </a:solidFill>
              <a:latin typeface="Times New Roman"/>
              <a:ea typeface="Times New Roman"/>
              <a:cs typeface="Times New Roman"/>
              <a:sym typeface="Times New Roman"/>
            </a:endParaRPr>
          </a:p>
        </p:txBody>
      </p:sp>
      <p:sp>
        <p:nvSpPr>
          <p:cNvPr id="25" name="Google Shape;553;p70">
            <a:extLst>
              <a:ext uri="{FF2B5EF4-FFF2-40B4-BE49-F238E27FC236}">
                <a16:creationId xmlns:a16="http://schemas.microsoft.com/office/drawing/2014/main" id="{23C5D0F7-42F2-4CA6-BB4F-9D83ED658DE6}"/>
              </a:ext>
            </a:extLst>
          </p:cNvPr>
          <p:cNvSpPr/>
          <p:nvPr/>
        </p:nvSpPr>
        <p:spPr>
          <a:xfrm>
            <a:off x="5177982" y="88255"/>
            <a:ext cx="3491594" cy="357791"/>
          </a:xfrm>
          <a:prstGeom prst="rect">
            <a:avLst/>
          </a:prstGeom>
          <a:noFill/>
          <a:ln>
            <a:noFill/>
          </a:ln>
        </p:spPr>
        <p:txBody>
          <a:bodyPr spcFirstLastPara="1" wrap="square" lIns="68575" tIns="34275" rIns="68575" bIns="34275" anchor="t" anchorCtr="0">
            <a:noAutofit/>
          </a:bodyPr>
          <a:lstStyle/>
          <a:p>
            <a:pPr marL="342900" marR="0" lvl="0" indent="-342900" algn="l" rtl="0">
              <a:spcBef>
                <a:spcPts val="0"/>
              </a:spcBef>
              <a:spcAft>
                <a:spcPts val="0"/>
              </a:spcAft>
              <a:buNone/>
            </a:pPr>
            <a:endParaRPr sz="1900">
              <a:solidFill>
                <a:srgbClr val="002A58"/>
              </a:solidFill>
              <a:latin typeface="Times New Roman"/>
              <a:ea typeface="Times New Roman"/>
              <a:cs typeface="Times New Roman"/>
              <a:sym typeface="Times New Roman"/>
            </a:endParaRPr>
          </a:p>
        </p:txBody>
      </p:sp>
      <p:sp>
        <p:nvSpPr>
          <p:cNvPr id="27" name="Google Shape;557;p70">
            <a:extLst>
              <a:ext uri="{FF2B5EF4-FFF2-40B4-BE49-F238E27FC236}">
                <a16:creationId xmlns:a16="http://schemas.microsoft.com/office/drawing/2014/main" id="{FC890E9F-0C87-4EBC-B0AE-51F30E54A921}"/>
              </a:ext>
            </a:extLst>
          </p:cNvPr>
          <p:cNvSpPr/>
          <p:nvPr/>
        </p:nvSpPr>
        <p:spPr>
          <a:xfrm>
            <a:off x="560587" y="1222896"/>
            <a:ext cx="3946309" cy="333985"/>
          </a:xfrm>
          <a:prstGeom prst="roundRect">
            <a:avLst>
              <a:gd name="adj" fmla="val 16667"/>
            </a:avLst>
          </a:prstGeom>
          <a:solidFill>
            <a:schemeClr val="accent1">
              <a:lumMod val="60000"/>
              <a:lumOff val="40000"/>
            </a:schemeClr>
          </a:solidFill>
          <a:ln>
            <a:solidFill>
              <a:schemeClr val="accent1">
                <a:lumMod val="50000"/>
              </a:schemeClr>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2100" b="1" dirty="0">
                <a:solidFill>
                  <a:srgbClr val="000000"/>
                </a:solidFill>
                <a:ea typeface="Times New Roman"/>
                <a:cs typeface="Times New Roman"/>
                <a:sym typeface="Times New Roman"/>
              </a:rPr>
              <a:t>Semantic content</a:t>
            </a:r>
            <a:endParaRPr sz="1100" dirty="0">
              <a:solidFill>
                <a:srgbClr val="000000"/>
              </a:solidFill>
            </a:endParaRPr>
          </a:p>
        </p:txBody>
      </p:sp>
      <p:sp>
        <p:nvSpPr>
          <p:cNvPr id="28" name="Google Shape;557;p70">
            <a:extLst>
              <a:ext uri="{FF2B5EF4-FFF2-40B4-BE49-F238E27FC236}">
                <a16:creationId xmlns:a16="http://schemas.microsoft.com/office/drawing/2014/main" id="{D244CA3E-B45F-4408-9FEC-DE42A21A2DF6}"/>
              </a:ext>
            </a:extLst>
          </p:cNvPr>
          <p:cNvSpPr/>
          <p:nvPr/>
        </p:nvSpPr>
        <p:spPr>
          <a:xfrm>
            <a:off x="6920939" y="1218014"/>
            <a:ext cx="3946309" cy="333985"/>
          </a:xfrm>
          <a:prstGeom prst="roundRect">
            <a:avLst>
              <a:gd name="adj" fmla="val 16667"/>
            </a:avLst>
          </a:prstGeom>
          <a:solidFill>
            <a:schemeClr val="accent1">
              <a:lumMod val="60000"/>
              <a:lumOff val="40000"/>
            </a:schemeClr>
          </a:solidFill>
          <a:ln>
            <a:solidFill>
              <a:schemeClr val="accent1">
                <a:lumMod val="50000"/>
              </a:schemeClr>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2100" b="1" dirty="0">
                <a:solidFill>
                  <a:srgbClr val="000000"/>
                </a:solidFill>
                <a:ea typeface="Times New Roman"/>
                <a:cs typeface="Times New Roman"/>
                <a:sym typeface="Times New Roman"/>
              </a:rPr>
              <a:t>Network parameters</a:t>
            </a:r>
            <a:endParaRPr sz="1100" dirty="0">
              <a:solidFill>
                <a:srgbClr val="000000"/>
              </a:solidFill>
            </a:endParaRPr>
          </a:p>
        </p:txBody>
      </p:sp>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D986F26-89D2-4A00-9D01-2B90F9BBE51D}"/>
                  </a:ext>
                </a:extLst>
              </p:cNvPr>
              <p:cNvSpPr/>
              <p:nvPr/>
            </p:nvSpPr>
            <p:spPr>
              <a:xfrm>
                <a:off x="10266759" y="1552327"/>
                <a:ext cx="1482329" cy="369332"/>
              </a:xfrm>
              <a:prstGeom prst="rect">
                <a:avLst/>
              </a:prstGeom>
            </p:spPr>
            <p:txBody>
              <a:bodyPr wrap="none">
                <a:spAutoFit/>
              </a:bodyPr>
              <a:lstStyle/>
              <a:p>
                <a14:m>
                  <m:oMath xmlns:m="http://schemas.openxmlformats.org/officeDocument/2006/math">
                    <m:sSub>
                      <m:sSubPr>
                        <m:ctrlPr>
                          <a:rPr lang="pt-BR" i="1" smtClean="0">
                            <a:solidFill>
                              <a:srgbClr val="000000"/>
                            </a:solidFill>
                            <a:latin typeface="Cambria Math" panose="02040503050406030204" pitchFamily="18" charset="0"/>
                          </a:rPr>
                        </m:ctrlPr>
                      </m:sSubPr>
                      <m:e>
                        <m:r>
                          <m:rPr>
                            <m:nor/>
                          </m:rPr>
                          <a:rPr lang="el-GR" dirty="0">
                            <a:solidFill>
                              <a:srgbClr val="000000"/>
                            </a:solidFill>
                          </a:rPr>
                          <m:t>μ</m:t>
                        </m:r>
                      </m:e>
                      <m:sub>
                        <m:r>
                          <a:rPr lang="de-DE" b="0" i="1" smtClean="0">
                            <a:solidFill>
                              <a:srgbClr val="000000"/>
                            </a:solidFill>
                            <a:latin typeface="Cambria Math" panose="02040503050406030204" pitchFamily="18" charset="0"/>
                          </a:rPr>
                          <m:t>𝐶𝐴𝑀</m:t>
                        </m:r>
                      </m:sub>
                    </m:sSub>
                  </m:oMath>
                </a14:m>
                <a:r>
                  <a:rPr lang="el-GR" dirty="0">
                    <a:solidFill>
                      <a:srgbClr val="000000"/>
                    </a:solidFill>
                  </a:rPr>
                  <a:t> = -1.33</a:t>
                </a:r>
              </a:p>
            </p:txBody>
          </p:sp>
        </mc:Choice>
        <mc:Fallback xmlns="">
          <p:sp>
            <p:nvSpPr>
              <p:cNvPr id="30" name="Rechteck 29">
                <a:extLst>
                  <a:ext uri="{FF2B5EF4-FFF2-40B4-BE49-F238E27FC236}">
                    <a16:creationId xmlns:a16="http://schemas.microsoft.com/office/drawing/2014/main" id="{ED986F26-89D2-4A00-9D01-2B90F9BBE51D}"/>
                  </a:ext>
                </a:extLst>
              </p:cNvPr>
              <p:cNvSpPr>
                <a:spLocks noRot="1" noChangeAspect="1" noMove="1" noResize="1" noEditPoints="1" noAdjustHandles="1" noChangeArrowheads="1" noChangeShapeType="1" noTextEdit="1"/>
              </p:cNvSpPr>
              <p:nvPr/>
            </p:nvSpPr>
            <p:spPr>
              <a:xfrm>
                <a:off x="10266759" y="1552327"/>
                <a:ext cx="1482329" cy="369332"/>
              </a:xfrm>
              <a:prstGeom prst="rect">
                <a:avLst/>
              </a:prstGeom>
              <a:blipFill>
                <a:blip r:embed="rId3"/>
                <a:stretch>
                  <a:fillRect t="-10000" r="-3704" b="-26667"/>
                </a:stretch>
              </a:blipFill>
            </p:spPr>
            <p:txBody>
              <a:bodyPr/>
              <a:lstStyle/>
              <a:p>
                <a:r>
                  <a:rPr lang="en-US">
                    <a:noFill/>
                  </a:rPr>
                  <a:t> </a:t>
                </a:r>
              </a:p>
            </p:txBody>
          </p:sp>
        </mc:Fallback>
      </mc:AlternateContent>
      <p:sp>
        <p:nvSpPr>
          <p:cNvPr id="32" name="Rechteck 31">
            <a:extLst>
              <a:ext uri="{FF2B5EF4-FFF2-40B4-BE49-F238E27FC236}">
                <a16:creationId xmlns:a16="http://schemas.microsoft.com/office/drawing/2014/main" id="{7EE14BDC-D19D-46AE-B52F-68241A08B652}"/>
              </a:ext>
            </a:extLst>
          </p:cNvPr>
          <p:cNvSpPr/>
          <p:nvPr/>
        </p:nvSpPr>
        <p:spPr>
          <a:xfrm>
            <a:off x="384643" y="2439410"/>
            <a:ext cx="11277709" cy="3447288"/>
          </a:xfrm>
          <a:prstGeom prst="rect">
            <a:avLst/>
          </a:prstGeom>
          <a:noFill/>
          <a:ln w="5715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feld 32">
            <a:extLst>
              <a:ext uri="{FF2B5EF4-FFF2-40B4-BE49-F238E27FC236}">
                <a16:creationId xmlns:a16="http://schemas.microsoft.com/office/drawing/2014/main" id="{D4306FB5-B3C0-4E85-ACFE-A916A871B71A}"/>
              </a:ext>
            </a:extLst>
          </p:cNvPr>
          <p:cNvSpPr txBox="1"/>
          <p:nvPr/>
        </p:nvSpPr>
        <p:spPr>
          <a:xfrm>
            <a:off x="262983" y="6031285"/>
            <a:ext cx="11521030" cy="400110"/>
          </a:xfrm>
          <a:prstGeom prst="rect">
            <a:avLst/>
          </a:prstGeom>
          <a:noFill/>
        </p:spPr>
        <p:txBody>
          <a:bodyPr wrap="square" rtlCol="0">
            <a:spAutoFit/>
          </a:bodyPr>
          <a:lstStyle/>
          <a:p>
            <a:r>
              <a:rPr lang="en-US" sz="1000" dirty="0">
                <a:solidFill>
                  <a:srgbClr val="000000"/>
                </a:solidFill>
              </a:rPr>
              <a:t>(</a:t>
            </a:r>
            <a:r>
              <a:rPr lang="en-US" sz="1000" dirty="0" err="1">
                <a:solidFill>
                  <a:srgbClr val="000000"/>
                </a:solidFill>
              </a:rPr>
              <a:t>Estadieu</a:t>
            </a:r>
            <a:r>
              <a:rPr lang="en-US" sz="1000" dirty="0">
                <a:solidFill>
                  <a:srgbClr val="000000"/>
                </a:solidFill>
              </a:rPr>
              <a:t>* et al., in prep.; </a:t>
            </a:r>
            <a:r>
              <a:rPr lang="en-US" sz="1000" b="1" dirty="0">
                <a:solidFill>
                  <a:srgbClr val="000000"/>
                </a:solidFill>
              </a:rPr>
              <a:t>Fenn</a:t>
            </a:r>
            <a:r>
              <a:rPr lang="en-US" sz="1000" dirty="0">
                <a:solidFill>
                  <a:srgbClr val="000000"/>
                </a:solidFill>
              </a:rPr>
              <a:t> et al., under review; </a:t>
            </a:r>
            <a:r>
              <a:rPr lang="en-US" sz="1000" b="1" dirty="0">
                <a:solidFill>
                  <a:srgbClr val="000000"/>
                </a:solidFill>
              </a:rPr>
              <a:t>Fenn</a:t>
            </a:r>
            <a:r>
              <a:rPr lang="en-US" sz="1000" dirty="0">
                <a:solidFill>
                  <a:srgbClr val="000000"/>
                </a:solidFill>
              </a:rPr>
              <a:t>, Gorki, et al., in prep.; </a:t>
            </a:r>
            <a:r>
              <a:rPr lang="en-US" sz="1000" b="1" dirty="0">
                <a:solidFill>
                  <a:srgbClr val="000000"/>
                </a:solidFill>
              </a:rPr>
              <a:t>Fenn</a:t>
            </a:r>
            <a:r>
              <a:rPr lang="en-US" sz="1000" dirty="0">
                <a:solidFill>
                  <a:srgbClr val="000000"/>
                </a:solidFill>
              </a:rPr>
              <a:t>, </a:t>
            </a:r>
            <a:r>
              <a:rPr lang="en-US" sz="1000" dirty="0" err="1">
                <a:solidFill>
                  <a:srgbClr val="000000"/>
                </a:solidFill>
              </a:rPr>
              <a:t>Sölder</a:t>
            </a:r>
            <a:r>
              <a:rPr lang="en-US" sz="1000" dirty="0">
                <a:solidFill>
                  <a:srgbClr val="000000"/>
                </a:solidFill>
              </a:rPr>
              <a:t>, et al., in prep.; </a:t>
            </a:r>
            <a:r>
              <a:rPr lang="en-US" sz="1000" b="1" dirty="0">
                <a:solidFill>
                  <a:srgbClr val="000000"/>
                </a:solidFill>
              </a:rPr>
              <a:t>Fenn</a:t>
            </a:r>
            <a:r>
              <a:rPr lang="en-US" sz="1000" dirty="0">
                <a:solidFill>
                  <a:srgbClr val="000000"/>
                </a:solidFill>
              </a:rPr>
              <a:t> et al., 2023; Gros et al., submitted manuscript; </a:t>
            </a:r>
            <a:r>
              <a:rPr lang="en-US" sz="1000" dirty="0" err="1">
                <a:solidFill>
                  <a:srgbClr val="000000"/>
                </a:solidFill>
              </a:rPr>
              <a:t>Höfele</a:t>
            </a:r>
            <a:r>
              <a:rPr lang="en-US" sz="1000" dirty="0">
                <a:solidFill>
                  <a:srgbClr val="000000"/>
                </a:solidFill>
              </a:rPr>
              <a:t> et al., 2022; </a:t>
            </a:r>
            <a:r>
              <a:rPr lang="en-US" sz="1000" dirty="0" err="1">
                <a:solidFill>
                  <a:srgbClr val="000000"/>
                </a:solidFill>
              </a:rPr>
              <a:t>Livanec</a:t>
            </a:r>
            <a:r>
              <a:rPr lang="en-US" sz="1000" dirty="0">
                <a:solidFill>
                  <a:srgbClr val="000000"/>
                </a:solidFill>
              </a:rPr>
              <a:t> et al., 2022; </a:t>
            </a:r>
            <a:r>
              <a:rPr lang="en-US" sz="1000" dirty="0" err="1">
                <a:solidFill>
                  <a:srgbClr val="000000"/>
                </a:solidFill>
              </a:rPr>
              <a:t>Luthardt</a:t>
            </a:r>
            <a:r>
              <a:rPr lang="en-US" sz="1000" dirty="0">
                <a:solidFill>
                  <a:srgbClr val="000000"/>
                </a:solidFill>
              </a:rPr>
              <a:t> et al., 2020, 2022; Mansell, Mock, et al., 2021; Mansell, Reuter, et al., 2021; Reuter et al., 2021, 2022)</a:t>
            </a:r>
          </a:p>
        </p:txBody>
      </p:sp>
    </p:spTree>
    <p:extLst>
      <p:ext uri="{BB962C8B-B14F-4D97-AF65-F5344CB8AC3E}">
        <p14:creationId xmlns:p14="http://schemas.microsoft.com/office/powerpoint/2010/main" val="97132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DA4AD-7CE1-4CA0-93FA-E6AE5DB8112D}"/>
              </a:ext>
            </a:extLst>
          </p:cNvPr>
          <p:cNvSpPr>
            <a:spLocks noGrp="1"/>
          </p:cNvSpPr>
          <p:nvPr>
            <p:ph type="title"/>
          </p:nvPr>
        </p:nvSpPr>
        <p:spPr>
          <a:xfrm>
            <a:off x="442913" y="365125"/>
            <a:ext cx="11341100" cy="831497"/>
          </a:xfrm>
        </p:spPr>
        <p:txBody>
          <a:bodyPr/>
          <a:lstStyle/>
          <a:p>
            <a:r>
              <a:rPr lang="en-US" dirty="0"/>
              <a:t>Cognitive-Affective Maps</a:t>
            </a:r>
            <a:br>
              <a:rPr lang="de-DE" dirty="0"/>
            </a:br>
            <a:r>
              <a:rPr lang="en-US" dirty="0">
                <a:solidFill>
                  <a:srgbClr val="000000"/>
                </a:solidFill>
              </a:rPr>
              <a:t>Dimensionality of Data?</a:t>
            </a:r>
            <a:endParaRPr lang="en-US" dirty="0"/>
          </a:p>
        </p:txBody>
      </p:sp>
      <p:sp>
        <p:nvSpPr>
          <p:cNvPr id="3" name="Textplatzhalter 2">
            <a:extLst>
              <a:ext uri="{FF2B5EF4-FFF2-40B4-BE49-F238E27FC236}">
                <a16:creationId xmlns:a16="http://schemas.microsoft.com/office/drawing/2014/main" id="{D1FF8239-513D-4F8C-A89C-3392C6FEDC10}"/>
              </a:ext>
            </a:extLst>
          </p:cNvPr>
          <p:cNvSpPr>
            <a:spLocks noGrp="1"/>
          </p:cNvSpPr>
          <p:nvPr>
            <p:ph type="body" sz="quarter" idx="13"/>
          </p:nvPr>
        </p:nvSpPr>
        <p:spPr>
          <a:xfrm>
            <a:off x="442913" y="1395767"/>
            <a:ext cx="5653087" cy="1132944"/>
          </a:xfrm>
        </p:spPr>
        <p:txBody>
          <a:bodyPr/>
          <a:lstStyle/>
          <a:p>
            <a:pPr marL="0" indent="0">
              <a:buNone/>
            </a:pPr>
            <a:r>
              <a:rPr lang="en-US" sz="1600" b="1" dirty="0">
                <a:solidFill>
                  <a:schemeClr val="accent1"/>
                </a:solidFill>
              </a:rPr>
              <a:t>Affective Imagery Technique, </a:t>
            </a:r>
            <a:r>
              <a:rPr lang="en-US" dirty="0"/>
              <a:t>Word Association Game</a:t>
            </a:r>
          </a:p>
          <a:p>
            <a:pPr marL="0" indent="0">
              <a:buNone/>
            </a:pPr>
            <a:endParaRPr lang="en-US" dirty="0"/>
          </a:p>
          <a:p>
            <a:pPr marL="0" indent="0">
              <a:buNone/>
            </a:pPr>
            <a:r>
              <a:rPr lang="en-US" dirty="0"/>
              <a:t>measures free associations (perceptual representations such as images, sounds, words) of people to a specific object</a:t>
            </a:r>
          </a:p>
          <a:p>
            <a:pPr marL="0" indent="0">
              <a:buNone/>
            </a:pPr>
            <a:r>
              <a:rPr lang="en-US" dirty="0"/>
              <a:t>Affective images contain two elements:</a:t>
            </a:r>
          </a:p>
          <a:p>
            <a:r>
              <a:rPr lang="en-US" dirty="0">
                <a:solidFill>
                  <a:schemeClr val="tx1">
                    <a:lumMod val="75000"/>
                  </a:schemeClr>
                </a:solidFill>
              </a:rPr>
              <a:t>cognitive component </a:t>
            </a:r>
            <a:r>
              <a:rPr lang="en-US" dirty="0"/>
              <a:t>(the triggered image or thought)</a:t>
            </a:r>
          </a:p>
          <a:p>
            <a:endParaRPr lang="en-US" dirty="0"/>
          </a:p>
          <a:p>
            <a:r>
              <a:rPr lang="en-US" dirty="0">
                <a:solidFill>
                  <a:schemeClr val="tx1">
                    <a:lumMod val="75000"/>
                  </a:schemeClr>
                </a:solidFill>
              </a:rPr>
              <a:t>affective component </a:t>
            </a:r>
            <a:r>
              <a:rPr lang="en-US" dirty="0"/>
              <a:t>(positive or negative evaluation)</a:t>
            </a:r>
          </a:p>
        </p:txBody>
      </p:sp>
      <p:sp>
        <p:nvSpPr>
          <p:cNvPr id="5" name="Fußzeilenplatzhalter 4">
            <a:extLst>
              <a:ext uri="{FF2B5EF4-FFF2-40B4-BE49-F238E27FC236}">
                <a16:creationId xmlns:a16="http://schemas.microsoft.com/office/drawing/2014/main" id="{FE4410F5-9BFD-4745-966C-D21243E0610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3DCC645-367A-4A67-BCD8-CF9FB999C2D6}"/>
              </a:ext>
            </a:extLst>
          </p:cNvPr>
          <p:cNvSpPr>
            <a:spLocks noGrp="1"/>
          </p:cNvSpPr>
          <p:nvPr>
            <p:ph type="sldNum" sz="quarter" idx="16"/>
          </p:nvPr>
        </p:nvSpPr>
        <p:spPr/>
        <p:txBody>
          <a:bodyPr/>
          <a:lstStyle/>
          <a:p>
            <a:fld id="{C2571F0E-BA57-4409-A3A5-945CC828A36E}" type="slidenum">
              <a:rPr lang="de-DE" smtClean="0"/>
              <a:pPr/>
              <a:t>8</a:t>
            </a:fld>
            <a:endParaRPr lang="de-DE" dirty="0"/>
          </a:p>
        </p:txBody>
      </p:sp>
      <p:sp>
        <p:nvSpPr>
          <p:cNvPr id="7" name="Textplatzhalter 2">
            <a:extLst>
              <a:ext uri="{FF2B5EF4-FFF2-40B4-BE49-F238E27FC236}">
                <a16:creationId xmlns:a16="http://schemas.microsoft.com/office/drawing/2014/main" id="{39AE49C3-039A-42DC-8E3A-0C1B72FC44A6}"/>
              </a:ext>
            </a:extLst>
          </p:cNvPr>
          <p:cNvSpPr txBox="1">
            <a:spLocks/>
          </p:cNvSpPr>
          <p:nvPr/>
        </p:nvSpPr>
        <p:spPr>
          <a:xfrm>
            <a:off x="425450" y="5496387"/>
            <a:ext cx="11341099" cy="831497"/>
          </a:xfrm>
          <a:prstGeom prst="rect">
            <a:avLst/>
          </a:prstGeom>
        </p:spPr>
        <p:txBody>
          <a:bodyPr vert="horz" lIns="0" tIns="0" rIns="0" bIns="0" rtlCol="0">
            <a:noAutofit/>
          </a:bodyPr>
          <a:lst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marL="0" indent="0">
              <a:buNone/>
            </a:pPr>
            <a:r>
              <a:rPr lang="en-US" sz="1400" dirty="0"/>
              <a:t>Supervising Bachelor thesis: “Comparative analysis of Cognitive Affective Mapping and the Affective Imagery Technique for the assessment of belief systems: An empirical investigation”</a:t>
            </a:r>
            <a:br>
              <a:rPr lang="en-US" sz="1400" dirty="0"/>
            </a:br>
            <a:endParaRPr lang="en-US" sz="1400" dirty="0"/>
          </a:p>
        </p:txBody>
      </p:sp>
      <p:pic>
        <p:nvPicPr>
          <p:cNvPr id="4" name="Grafik 3">
            <a:extLst>
              <a:ext uri="{FF2B5EF4-FFF2-40B4-BE49-F238E27FC236}">
                <a16:creationId xmlns:a16="http://schemas.microsoft.com/office/drawing/2014/main" id="{F604E1C4-1413-4D9C-B119-5FFAD433C055}"/>
              </a:ext>
            </a:extLst>
          </p:cNvPr>
          <p:cNvPicPr>
            <a:picLocks noChangeAspect="1"/>
          </p:cNvPicPr>
          <p:nvPr/>
        </p:nvPicPr>
        <p:blipFill>
          <a:blip r:embed="rId2"/>
          <a:stretch>
            <a:fillRect/>
          </a:stretch>
        </p:blipFill>
        <p:spPr>
          <a:xfrm>
            <a:off x="7233224" y="293588"/>
            <a:ext cx="3978515" cy="3135412"/>
          </a:xfrm>
          <a:prstGeom prst="rect">
            <a:avLst/>
          </a:prstGeom>
        </p:spPr>
      </p:pic>
      <p:pic>
        <p:nvPicPr>
          <p:cNvPr id="8" name="Grafik 7">
            <a:extLst>
              <a:ext uri="{FF2B5EF4-FFF2-40B4-BE49-F238E27FC236}">
                <a16:creationId xmlns:a16="http://schemas.microsoft.com/office/drawing/2014/main" id="{51E170F6-5FBB-492E-A2D3-FDF7A776C354}"/>
              </a:ext>
            </a:extLst>
          </p:cNvPr>
          <p:cNvPicPr>
            <a:picLocks noChangeAspect="1"/>
          </p:cNvPicPr>
          <p:nvPr/>
        </p:nvPicPr>
        <p:blipFill>
          <a:blip r:embed="rId3"/>
          <a:stretch>
            <a:fillRect/>
          </a:stretch>
        </p:blipFill>
        <p:spPr>
          <a:xfrm>
            <a:off x="6840387" y="4035615"/>
            <a:ext cx="4926162" cy="1590557"/>
          </a:xfrm>
          <a:prstGeom prst="rect">
            <a:avLst/>
          </a:prstGeom>
        </p:spPr>
      </p:pic>
      <p:cxnSp>
        <p:nvCxnSpPr>
          <p:cNvPr id="15" name="Verbinder: gewinkelt 14">
            <a:extLst>
              <a:ext uri="{FF2B5EF4-FFF2-40B4-BE49-F238E27FC236}">
                <a16:creationId xmlns:a16="http://schemas.microsoft.com/office/drawing/2014/main" id="{E2748DF8-DD96-4635-96FE-18BD2FB86BB7}"/>
              </a:ext>
            </a:extLst>
          </p:cNvPr>
          <p:cNvCxnSpPr>
            <a:cxnSpLocks/>
          </p:cNvCxnSpPr>
          <p:nvPr/>
        </p:nvCxnSpPr>
        <p:spPr>
          <a:xfrm rot="5400000" flipH="1" flipV="1">
            <a:off x="5159312" y="2650272"/>
            <a:ext cx="2329806" cy="327378"/>
          </a:xfrm>
          <a:prstGeom prst="bentConnector3">
            <a:avLst>
              <a:gd name="adj1" fmla="val 99908"/>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9" name="Verbinder: gewinkelt 18">
            <a:extLst>
              <a:ext uri="{FF2B5EF4-FFF2-40B4-BE49-F238E27FC236}">
                <a16:creationId xmlns:a16="http://schemas.microsoft.com/office/drawing/2014/main" id="{F732B653-27CA-4F63-970A-32F1A8BAE5B6}"/>
              </a:ext>
            </a:extLst>
          </p:cNvPr>
          <p:cNvCxnSpPr>
            <a:cxnSpLocks/>
          </p:cNvCxnSpPr>
          <p:nvPr/>
        </p:nvCxnSpPr>
        <p:spPr>
          <a:xfrm>
            <a:off x="6096002" y="4848228"/>
            <a:ext cx="519289" cy="220070"/>
          </a:xfrm>
          <a:prstGeom prst="bentConnector3">
            <a:avLst>
              <a:gd name="adj1" fmla="val 476"/>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7" name="Textfeld 26">
            <a:extLst>
              <a:ext uri="{FF2B5EF4-FFF2-40B4-BE49-F238E27FC236}">
                <a16:creationId xmlns:a16="http://schemas.microsoft.com/office/drawing/2014/main" id="{CEFCD980-60B7-4804-8503-0A5A764841F4}"/>
              </a:ext>
            </a:extLst>
          </p:cNvPr>
          <p:cNvSpPr txBox="1"/>
          <p:nvPr/>
        </p:nvSpPr>
        <p:spPr>
          <a:xfrm>
            <a:off x="10098934" y="6159690"/>
            <a:ext cx="1545616" cy="246221"/>
          </a:xfrm>
          <a:prstGeom prst="rect">
            <a:avLst/>
          </a:prstGeom>
          <a:noFill/>
        </p:spPr>
        <p:txBody>
          <a:bodyPr wrap="none" rtlCol="0">
            <a:spAutoFit/>
          </a:bodyPr>
          <a:lstStyle/>
          <a:p>
            <a:r>
              <a:rPr lang="en-US" sz="1000" dirty="0">
                <a:solidFill>
                  <a:srgbClr val="000000"/>
                </a:solidFill>
              </a:rPr>
              <a:t>(e.g., Leiserowitz, 2006)</a:t>
            </a:r>
          </a:p>
        </p:txBody>
      </p:sp>
    </p:spTree>
    <p:extLst>
      <p:ext uri="{BB962C8B-B14F-4D97-AF65-F5344CB8AC3E}">
        <p14:creationId xmlns:p14="http://schemas.microsoft.com/office/powerpoint/2010/main" val="1156245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D8653E16-6DD4-4A73-BD8E-655B731C32FF}"/>
              </a:ext>
            </a:extLst>
          </p:cNvPr>
          <p:cNvPicPr>
            <a:picLocks noChangeAspect="1"/>
          </p:cNvPicPr>
          <p:nvPr/>
        </p:nvPicPr>
        <p:blipFill>
          <a:blip r:embed="rId2"/>
          <a:stretch>
            <a:fillRect/>
          </a:stretch>
        </p:blipFill>
        <p:spPr>
          <a:xfrm>
            <a:off x="1247066" y="666750"/>
            <a:ext cx="10536947" cy="5721350"/>
          </a:xfrm>
          <a:prstGeom prst="rect">
            <a:avLst/>
          </a:prstGeom>
        </p:spPr>
      </p:pic>
      <p:sp>
        <p:nvSpPr>
          <p:cNvPr id="2" name="Titel 1">
            <a:extLst>
              <a:ext uri="{FF2B5EF4-FFF2-40B4-BE49-F238E27FC236}">
                <a16:creationId xmlns:a16="http://schemas.microsoft.com/office/drawing/2014/main" id="{8DDDA4AD-7CE1-4CA0-93FA-E6AE5DB8112D}"/>
              </a:ext>
            </a:extLst>
          </p:cNvPr>
          <p:cNvSpPr>
            <a:spLocks noGrp="1"/>
          </p:cNvSpPr>
          <p:nvPr>
            <p:ph type="title"/>
          </p:nvPr>
        </p:nvSpPr>
        <p:spPr>
          <a:xfrm>
            <a:off x="442913" y="365125"/>
            <a:ext cx="11341100" cy="831497"/>
          </a:xfrm>
        </p:spPr>
        <p:txBody>
          <a:bodyPr/>
          <a:lstStyle/>
          <a:p>
            <a:r>
              <a:rPr lang="en-US" dirty="0"/>
              <a:t>Cognitive-Affective Maps</a:t>
            </a:r>
            <a:br>
              <a:rPr lang="de-DE" dirty="0"/>
            </a:br>
            <a:r>
              <a:rPr lang="en-US" dirty="0">
                <a:solidFill>
                  <a:srgbClr val="000000"/>
                </a:solidFill>
              </a:rPr>
              <a:t>Dimensionality of Data?</a:t>
            </a:r>
            <a:endParaRPr lang="en-US" dirty="0"/>
          </a:p>
        </p:txBody>
      </p:sp>
      <p:sp>
        <p:nvSpPr>
          <p:cNvPr id="5" name="Fußzeilenplatzhalter 4">
            <a:extLst>
              <a:ext uri="{FF2B5EF4-FFF2-40B4-BE49-F238E27FC236}">
                <a16:creationId xmlns:a16="http://schemas.microsoft.com/office/drawing/2014/main" id="{FE4410F5-9BFD-4745-966C-D21243E06100}"/>
              </a:ext>
            </a:extLst>
          </p:cNvPr>
          <p:cNvSpPr>
            <a:spLocks noGrp="1"/>
          </p:cNvSpPr>
          <p:nvPr>
            <p:ph type="ftr" sz="quarter" idx="15"/>
          </p:nvPr>
        </p:nvSpPr>
        <p:spPr/>
        <p:txBody>
          <a:bodyPr/>
          <a:lstStyle/>
          <a:p>
            <a:r>
              <a:rPr lang="de-DE" dirty="0"/>
              <a:t>Albert-Ludwigs-Universität Freiburg | Defence Julius Fenn | </a:t>
            </a:r>
            <a:r>
              <a:rPr lang="en-US" dirty="0"/>
              <a:t>25</a:t>
            </a:r>
            <a:r>
              <a:rPr lang="en-US" baseline="30000" dirty="0"/>
              <a:t>th</a:t>
            </a:r>
            <a:r>
              <a:rPr lang="en-US" dirty="0"/>
              <a:t> March 2024</a:t>
            </a:r>
            <a:endParaRPr lang="de-DE" dirty="0"/>
          </a:p>
        </p:txBody>
      </p:sp>
      <p:sp>
        <p:nvSpPr>
          <p:cNvPr id="6" name="Foliennummernplatzhalter 5">
            <a:extLst>
              <a:ext uri="{FF2B5EF4-FFF2-40B4-BE49-F238E27FC236}">
                <a16:creationId xmlns:a16="http://schemas.microsoft.com/office/drawing/2014/main" id="{93DCC645-367A-4A67-BCD8-CF9FB999C2D6}"/>
              </a:ext>
            </a:extLst>
          </p:cNvPr>
          <p:cNvSpPr>
            <a:spLocks noGrp="1"/>
          </p:cNvSpPr>
          <p:nvPr>
            <p:ph type="sldNum" sz="quarter" idx="16"/>
          </p:nvPr>
        </p:nvSpPr>
        <p:spPr/>
        <p:txBody>
          <a:bodyPr/>
          <a:lstStyle/>
          <a:p>
            <a:fld id="{C2571F0E-BA57-4409-A3A5-945CC828A36E}" type="slidenum">
              <a:rPr lang="de-DE" smtClean="0"/>
              <a:pPr/>
              <a:t>9</a:t>
            </a:fld>
            <a:endParaRPr lang="de-DE" dirty="0"/>
          </a:p>
        </p:txBody>
      </p:sp>
    </p:spTree>
    <p:extLst>
      <p:ext uri="{BB962C8B-B14F-4D97-AF65-F5344CB8AC3E}">
        <p14:creationId xmlns:p14="http://schemas.microsoft.com/office/powerpoint/2010/main" val="2497130031"/>
      </p:ext>
    </p:extLst>
  </p:cSld>
  <p:clrMapOvr>
    <a:masterClrMapping/>
  </p:clrMapOvr>
</p:sld>
</file>

<file path=ppt/theme/theme1.xml><?xml version="1.0" encoding="utf-8"?>
<a:theme xmlns:a="http://schemas.openxmlformats.org/drawingml/2006/main" name="UFR - Präsentieren">
  <a:themeElements>
    <a:clrScheme name="Universität Freiburg - Präsentieren">
      <a:dk1>
        <a:srgbClr val="FFFFFF"/>
      </a:dk1>
      <a:lt1>
        <a:srgbClr val="344A9A"/>
      </a:lt1>
      <a:dk2>
        <a:srgbClr val="FFFFFF"/>
      </a:dk2>
      <a:lt2>
        <a:srgbClr val="000000"/>
      </a:lt2>
      <a:accent1>
        <a:srgbClr val="344A9A"/>
      </a:accent1>
      <a:accent2>
        <a:srgbClr val="FFE863"/>
      </a:accent2>
      <a:accent3>
        <a:srgbClr val="8F6B30"/>
      </a:accent3>
      <a:accent4>
        <a:srgbClr val="F5C2ED"/>
      </a:accent4>
      <a:accent5>
        <a:srgbClr val="000149"/>
      </a:accent5>
      <a:accent6>
        <a:srgbClr val="00997D"/>
      </a:accent6>
      <a:hlink>
        <a:srgbClr val="C5D200"/>
      </a:hlink>
      <a:folHlink>
        <a:srgbClr val="F498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Universität Freiburg_001-005.potx" id="{CB9028C8-51D0-4A2B-9754-061BC33F6BC4}" vid="{A65961E7-0C53-4AE2-A37F-E431C0766D54}"/>
    </a:ext>
  </a:extLst>
</a:theme>
</file>

<file path=ppt/theme/theme2.xml><?xml version="1.0" encoding="utf-8"?>
<a:theme xmlns:a="http://schemas.openxmlformats.org/drawingml/2006/main" name="UFR - Drucken">
  <a:themeElements>
    <a:clrScheme name="Universität Freiburg - Drucken">
      <a:dk1>
        <a:srgbClr val="344A9A"/>
      </a:dk1>
      <a:lt1>
        <a:srgbClr val="FFFFFF"/>
      </a:lt1>
      <a:dk2>
        <a:srgbClr val="000000"/>
      </a:dk2>
      <a:lt2>
        <a:srgbClr val="FFFFFF"/>
      </a:lt2>
      <a:accent1>
        <a:srgbClr val="344A9A"/>
      </a:accent1>
      <a:accent2>
        <a:srgbClr val="FFE863"/>
      </a:accent2>
      <a:accent3>
        <a:srgbClr val="8F6B30"/>
      </a:accent3>
      <a:accent4>
        <a:srgbClr val="F5C2ED"/>
      </a:accent4>
      <a:accent5>
        <a:srgbClr val="000149"/>
      </a:accent5>
      <a:accent6>
        <a:srgbClr val="00997D"/>
      </a:accent6>
      <a:hlink>
        <a:srgbClr val="C5D200"/>
      </a:hlink>
      <a:folHlink>
        <a:srgbClr val="F498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Universität Freiburg_001-005.potx" id="{CB9028C8-51D0-4A2B-9754-061BC33F6BC4}" vid="{68CAB43D-1C8E-4E82-84F8-E503E4DB3DB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EDC5FCF2116514DA17BF8BD3359873C" ma:contentTypeVersion="2" ma:contentTypeDescription="Ein neues Dokument erstellen." ma:contentTypeScope="" ma:versionID="e71ec7c69b212e196e24821d9335343f">
  <xsd:schema xmlns:xsd="http://www.w3.org/2001/XMLSchema" xmlns:xs="http://www.w3.org/2001/XMLSchema" xmlns:p="http://schemas.microsoft.com/office/2006/metadata/properties" xmlns:ns2="8386ef20-d48f-42c3-b571-76391fb2a033" targetNamespace="http://schemas.microsoft.com/office/2006/metadata/properties" ma:root="true" ma:fieldsID="316f2d5ff9c3c516499c860a4662e73a" ns2:_="">
    <xsd:import namespace="8386ef20-d48f-42c3-b571-76391fb2a03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ef20-d48f-42c3-b571-76391fb2a0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8D029-2EF6-4DD5-A998-A722D97A1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ef20-d48f-42c3-b571-76391fb2a0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F774AB-2416-4376-A9AC-0C768065F8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DissDefence_Fenn</Template>
  <TotalTime>0</TotalTime>
  <Words>7354</Words>
  <Application>Microsoft Office PowerPoint</Application>
  <PresentationFormat>Breitbild</PresentationFormat>
  <Paragraphs>451</Paragraphs>
  <Slides>38</Slides>
  <Notes>27</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38</vt:i4>
      </vt:variant>
    </vt:vector>
  </HeadingPairs>
  <TitlesOfParts>
    <vt:vector size="46" baseType="lpstr">
      <vt:lpstr>Arial</vt:lpstr>
      <vt:lpstr>Calibri</vt:lpstr>
      <vt:lpstr>Cambria Math</vt:lpstr>
      <vt:lpstr>Noto Sans Symbols</vt:lpstr>
      <vt:lpstr>Times New Roman</vt:lpstr>
      <vt:lpstr>Wingdings</vt:lpstr>
      <vt:lpstr>UFR - Präsentieren</vt:lpstr>
      <vt:lpstr>UFR - Drucken</vt:lpstr>
      <vt:lpstr>Advancement of Cognitive-Affective Map</vt:lpstr>
      <vt:lpstr>CAM tools list</vt:lpstr>
      <vt:lpstr>Advancement of the methodology of Cognitive-Affective Mapping Developed tools, a bird's-eye view</vt:lpstr>
      <vt:lpstr>Cognitive-Affective Mapping a quantitative and qualitative research method</vt:lpstr>
      <vt:lpstr>Overview: CAMs - Theory</vt:lpstr>
      <vt:lpstr>Overview: CAMs - Theory</vt:lpstr>
      <vt:lpstr>Advancement of Cognitive-Affective Mapping a quantitative and qualitative research method</vt:lpstr>
      <vt:lpstr>Cognitive-Affective Maps Dimensionality of Data?</vt:lpstr>
      <vt:lpstr>Cognitive-Affective Maps Dimensionality of Data?</vt:lpstr>
      <vt:lpstr>Overview: CAMs - Fields of Application</vt:lpstr>
      <vt:lpstr>Cognitive-Affective Mapping Fundamental Hypothesis</vt:lpstr>
      <vt:lpstr>PowerPoint-Präsentation</vt:lpstr>
      <vt:lpstr>Literature related to CAMs</vt:lpstr>
      <vt:lpstr>Current Work Publication List I - Empirical Articles</vt:lpstr>
      <vt:lpstr>Current Work Publication List II - Bachelor, Master Theses I</vt:lpstr>
      <vt:lpstr>Current Work Publication List II - Bachelor, Master Theses II</vt:lpstr>
      <vt:lpstr>Current Work Publication List III - Conceptual Articles</vt:lpstr>
      <vt:lpstr>Developed Tools </vt:lpstr>
      <vt:lpstr>Data Collection Cognitive-Affective Map Extended Logic (C.A.M.E.L.)</vt:lpstr>
      <vt:lpstr>Data Collection - highly adaptable Cognitive-Affective Map Extended Logic (C.A.M.E.L.)</vt:lpstr>
      <vt:lpstr>Data Analysis CAM-App</vt:lpstr>
      <vt:lpstr>Data Analysis - Modules CAM-App</vt:lpstr>
      <vt:lpstr>Data Analysis - pre-processing Apply Large Language Model</vt:lpstr>
      <vt:lpstr>Data Analysis - analysis step Aggregate CAMs</vt:lpstr>
      <vt:lpstr>Data Analysis - analysis step Slice CAMs</vt:lpstr>
      <vt:lpstr>Meta-Analytical Perspective Number of drawn concepts</vt:lpstr>
      <vt:lpstr>Who is currently using the developed CAM tools?</vt:lpstr>
      <vt:lpstr>References</vt:lpstr>
      <vt:lpstr>Appendix</vt:lpstr>
      <vt:lpstr>CAM-App - protocol </vt:lpstr>
      <vt:lpstr>Different (experimental) designs Design CAM study</vt:lpstr>
      <vt:lpstr>Network topologies Design CAM study</vt:lpstr>
      <vt:lpstr>Intervention Design Example soft robot intervention</vt:lpstr>
      <vt:lpstr>Intervention Design Delta CAMs – conceptual perspective</vt:lpstr>
      <vt:lpstr>Boost analysis of CAMs Conceptual perspective</vt:lpstr>
      <vt:lpstr>Boost analysis of CAMs Conceptual perspective on complexity</vt:lpstr>
      <vt:lpstr>Boost analysis of CAMs reduce TO2</vt:lpstr>
      <vt:lpstr>Boost analysis of CAMs Outcome – multilayer perspective</vt:lpstr>
    </vt:vector>
  </TitlesOfParts>
  <Company>Albert-Ludwigs-Universität Freiburg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Advancement of Cognitive-Affective Maps - A Novel Tool for Uncovering Ethical Issues in Climate Engineering Technologies</dc:title>
  <dc:creator>Julius Fenn</dc:creator>
  <dc:description/>
  <cp:lastModifiedBy>Julius Fenn</cp:lastModifiedBy>
  <cp:revision>397</cp:revision>
  <cp:lastPrinted>2024-03-17T14:53:01Z</cp:lastPrinted>
  <dcterms:created xsi:type="dcterms:W3CDTF">2024-03-15T14:34:08Z</dcterms:created>
  <dcterms:modified xsi:type="dcterms:W3CDTF">2024-05-13T08:32:30Z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1.0.0</vt:lpwstr>
  </property>
  <property fmtid="{D5CDD505-2E9C-101B-9397-08002B2CF9AE}" pid="3" name="Build">
    <vt:lpwstr>001-005</vt:lpwstr>
  </property>
  <property fmtid="{D5CDD505-2E9C-101B-9397-08002B2CF9AE}" pid="4" name="Stand">
    <vt:lpwstr>22.02.2023</vt:lpwstr>
  </property>
  <property fmtid="{D5CDD505-2E9C-101B-9397-08002B2CF9AE}" pid="5" name="Erstellt von">
    <vt:lpwstr>office network</vt:lpwstr>
  </property>
  <property fmtid="{D5CDD505-2E9C-101B-9397-08002B2CF9AE}" pid="6" name="Autor">
    <vt:lpwstr>Martin Liepert</vt:lpwstr>
  </property>
</Properties>
</file>